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
  </p:notesMasterIdLst>
  <p:sldIdLst>
    <p:sldId id="214747061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5768" userDrawn="1">
          <p15:clr>
            <a:srgbClr val="A4A3A4"/>
          </p15:clr>
        </p15:guide>
        <p15:guide id="3" orient="horz" pos="100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8D95D0C-39E1-3A75-A14D-51414EACF22A}" name="Alexis Tenorio" initials="AT" userId="S::alextenorio@microsoft.com::017cb068-250c-4987-b7d0-2b1742d9f06d" providerId="AD"/>
  <p188:author id="{535EE31D-07B8-DEA2-166C-860185DC3E6F}" name="Katie Liu" initials="KL" userId="S::katieliu@microsoft.com::755ffc70-796e-4883-b1fa-dca722da495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769AAA93-C75B-39DF-C5E1-523F4743B49B}" name="Johanna Rostas (NAYAMODE INC.)" initials="JI" userId="S::v-jrostas@microsoft.com::9808c207-786e-4a5e-ab3a-2ae53fbc5c93" providerId="AD"/>
  <p188:author id="{24795CCD-EB80-F8D1-EFF8-E65B6BC05244}" name="Bridget Russel (ANDERSEN CONSULTANTS LLC)" initials="BL" userId="S::v-brrussel@microsoft.com::303e32ca-db18-41a0-b7c2-a42ee31dae82" providerId="AD"/>
  <p188:author id="{315B33DA-4AE5-B3B3-9B3C-8B5B137A1171}" name="Bridget Russel" initials="BR" userId="S::bridget@andersenconsultants.com::f40d4d62-f80a-4869-b89c-53abee3bd1b3" providerId="AD"/>
  <p188:author id="{DC41ECE6-8226-5C30-BFB9-FA63F4EC9FAA}" name="Esther Lim" initials="EL" userId="S::esther_andersenconsultants.com#ext#@microsoft.onmicrosoft.com::9aa6f252-ca98-440f-865c-5ab15b9c7d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78D4"/>
    <a:srgbClr val="ED30A0"/>
    <a:srgbClr val="F2F2F2"/>
    <a:srgbClr val="F8F8F8"/>
    <a:srgbClr val="C2C2C2"/>
    <a:srgbClr val="F0F0F0"/>
    <a:srgbClr val="E1E4EF"/>
    <a:srgbClr val="C1CAF5"/>
    <a:srgbClr val="4E5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DA5F7-95D8-B7A5-5134-EE918B1B3E34}" v="2" dt="2024-03-19T23:44:14.678"/>
    <p1510:client id="{6BF61671-1D22-4C16-9A16-691A4AD639D8}" v="7" dt="2024-03-20T03:39:41.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1" autoAdjust="0"/>
    <p:restoredTop sz="94660"/>
  </p:normalViewPr>
  <p:slideViewPr>
    <p:cSldViewPr snapToGrid="0">
      <p:cViewPr varScale="1">
        <p:scale>
          <a:sx n="82" d="100"/>
          <a:sy n="82" d="100"/>
        </p:scale>
        <p:origin x="1050" y="84"/>
      </p:cViewPr>
      <p:guideLst>
        <p:guide orient="horz" pos="663"/>
        <p:guide pos="5768"/>
        <p:guide orient="horz" pos="100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27A8B-9606-4305-9E3C-8F7263E05545}" type="datetimeFigureOut">
              <a:rPr lang="en-CA" smtClean="0"/>
              <a:t>2024-04-03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BB24E-F029-4CBC-BAA3-1E6F177D8D84}" type="slidenum">
              <a:rPr lang="en-CA" smtClean="0"/>
              <a:t>‹#›</a:t>
            </a:fld>
            <a:endParaRPr lang="en-CA"/>
          </a:p>
        </p:txBody>
      </p:sp>
    </p:spTree>
    <p:extLst>
      <p:ext uri="{BB962C8B-B14F-4D97-AF65-F5344CB8AC3E}">
        <p14:creationId xmlns:p14="http://schemas.microsoft.com/office/powerpoint/2010/main" val="335170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48BB24E-F029-4CBC-BAA3-1E6F177D8D84}" type="slidenum">
              <a:rPr lang="en-CA" smtClean="0"/>
              <a:t>1</a:t>
            </a:fld>
            <a:endParaRPr lang="en-CA"/>
          </a:p>
        </p:txBody>
      </p:sp>
    </p:spTree>
    <p:extLst>
      <p:ext uri="{BB962C8B-B14F-4D97-AF65-F5344CB8AC3E}">
        <p14:creationId xmlns:p14="http://schemas.microsoft.com/office/powerpoint/2010/main" val="428196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4207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23E35445-817B-BBD3-624C-97517CAB7E26}"/>
              </a:ext>
            </a:extLst>
          </p:cNvPr>
          <p:cNvPicPr>
            <a:picLocks noChangeAspect="1"/>
          </p:cNvPicPr>
          <p:nvPr userDrawn="1"/>
        </p:nvPicPr>
        <p:blipFill>
          <a:blip r:embed="rId3"/>
          <a:srcRect/>
          <a:stretch/>
        </p:blipFill>
        <p:spPr>
          <a:xfrm>
            <a:off x="5625748" y="-349245"/>
            <a:ext cx="2571195" cy="2571195"/>
          </a:xfrm>
          <a:prstGeom prst="rect">
            <a:avLst/>
          </a:prstGeom>
        </p:spPr>
      </p:pic>
      <p:pic>
        <p:nvPicPr>
          <p:cNvPr id="6" name="Picture 5">
            <a:extLst>
              <a:ext uri="{FF2B5EF4-FFF2-40B4-BE49-F238E27FC236}">
                <a16:creationId xmlns:a16="http://schemas.microsoft.com/office/drawing/2014/main" id="{7EC62C46-384F-2F18-A52E-8D0BB7651ED6}"/>
              </a:ext>
            </a:extLst>
          </p:cNvPr>
          <p:cNvPicPr>
            <a:picLocks noChangeAspect="1"/>
          </p:cNvPicPr>
          <p:nvPr userDrawn="1"/>
        </p:nvPicPr>
        <p:blipFill>
          <a:blip r:embed="rId4"/>
          <a:srcRect/>
          <a:stretch/>
        </p:blipFill>
        <p:spPr>
          <a:xfrm>
            <a:off x="3085259" y="-592064"/>
            <a:ext cx="2743731" cy="2743731"/>
          </a:xfrm>
          <a:prstGeom prst="rect">
            <a:avLst/>
          </a:prstGeom>
        </p:spPr>
      </p:pic>
      <p:sp>
        <p:nvSpPr>
          <p:cNvPr id="8" name="Rectangle 18">
            <a:extLst>
              <a:ext uri="{FF2B5EF4-FFF2-40B4-BE49-F238E27FC236}">
                <a16:creationId xmlns:a16="http://schemas.microsoft.com/office/drawing/2014/main" id="{0E1509B4-18AB-04A5-EB53-FC95A8F506B7}"/>
              </a:ext>
            </a:extLst>
          </p:cNvPr>
          <p:cNvSpPr/>
          <p:nvPr userDrawn="1"/>
        </p:nvSpPr>
        <p:spPr bwMode="auto">
          <a:xfrm flipH="1">
            <a:off x="0" y="5038063"/>
            <a:ext cx="12192000" cy="2463800"/>
          </a:xfrm>
          <a:custGeom>
            <a:avLst/>
            <a:gdLst>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0 h 1972399"/>
              <a:gd name="connsiteX0" fmla="*/ 0 w 12192000"/>
              <a:gd name="connsiteY0" fmla="*/ 0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5" fmla="*/ 0 w 12192000"/>
              <a:gd name="connsiteY5" fmla="*/ 0 h 1972399"/>
              <a:gd name="connsiteX0" fmla="*/ 0 w 12192000"/>
              <a:gd name="connsiteY0" fmla="*/ 787612 h 1972399"/>
              <a:gd name="connsiteX1" fmla="*/ 12192000 w 12192000"/>
              <a:gd name="connsiteY1" fmla="*/ 0 h 1972399"/>
              <a:gd name="connsiteX2" fmla="*/ 12192000 w 12192000"/>
              <a:gd name="connsiteY2" fmla="*/ 1972399 h 1972399"/>
              <a:gd name="connsiteX3" fmla="*/ 0 w 12192000"/>
              <a:gd name="connsiteY3" fmla="*/ 1972399 h 1972399"/>
              <a:gd name="connsiteX4" fmla="*/ 0 w 12192000"/>
              <a:gd name="connsiteY4" fmla="*/ 787612 h 1972399"/>
              <a:gd name="connsiteX0" fmla="*/ 10160 w 12202160"/>
              <a:gd name="connsiteY0" fmla="*/ 78761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5" fmla="*/ 10160 w 12202160"/>
              <a:gd name="connsiteY5" fmla="*/ 787612 h 1972399"/>
              <a:gd name="connsiteX0" fmla="*/ 0 w 12202160"/>
              <a:gd name="connsiteY0" fmla="*/ 1255302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1255302 h 1972399"/>
              <a:gd name="connsiteX0" fmla="*/ 0 w 12224757"/>
              <a:gd name="connsiteY0" fmla="*/ 861545 h 1972399"/>
              <a:gd name="connsiteX1" fmla="*/ 12224757 w 12224757"/>
              <a:gd name="connsiteY1" fmla="*/ 0 h 1972399"/>
              <a:gd name="connsiteX2" fmla="*/ 12224757 w 12224757"/>
              <a:gd name="connsiteY2" fmla="*/ 1972399 h 1972399"/>
              <a:gd name="connsiteX3" fmla="*/ 32757 w 12224757"/>
              <a:gd name="connsiteY3" fmla="*/ 1972399 h 1972399"/>
              <a:gd name="connsiteX4" fmla="*/ 0 w 12224757"/>
              <a:gd name="connsiteY4" fmla="*/ 861545 h 1972399"/>
              <a:gd name="connsiteX0" fmla="*/ 0 w 12202160"/>
              <a:gd name="connsiteY0" fmla="*/ 818196 h 1972399"/>
              <a:gd name="connsiteX1" fmla="*/ 12202160 w 12202160"/>
              <a:gd name="connsiteY1" fmla="*/ 0 h 1972399"/>
              <a:gd name="connsiteX2" fmla="*/ 12202160 w 12202160"/>
              <a:gd name="connsiteY2" fmla="*/ 1972399 h 1972399"/>
              <a:gd name="connsiteX3" fmla="*/ 10160 w 12202160"/>
              <a:gd name="connsiteY3" fmla="*/ 1972399 h 1972399"/>
              <a:gd name="connsiteX4" fmla="*/ 0 w 12202160"/>
              <a:gd name="connsiteY4" fmla="*/ 818196 h 197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160" h="1972399">
                <a:moveTo>
                  <a:pt x="0" y="818196"/>
                </a:moveTo>
                <a:lnTo>
                  <a:pt x="12202160" y="0"/>
                </a:lnTo>
                <a:lnTo>
                  <a:pt x="12202160" y="1972399"/>
                </a:lnTo>
                <a:lnTo>
                  <a:pt x="10160" y="1972399"/>
                </a:lnTo>
                <a:cubicBezTo>
                  <a:pt x="6773" y="1587665"/>
                  <a:pt x="3387" y="1202930"/>
                  <a:pt x="0" y="818196"/>
                </a:cubicBezTo>
                <a:close/>
              </a:path>
            </a:pathLst>
          </a:custGeom>
          <a:gradFill>
            <a:gsLst>
              <a:gs pos="83333">
                <a:schemeClr val="bg2">
                  <a:alpha val="46000"/>
                </a:schemeClr>
              </a:gs>
              <a:gs pos="34000">
                <a:schemeClr val="bg2">
                  <a:alpha val="25000"/>
                </a:schemeClr>
              </a:gs>
              <a:gs pos="0">
                <a:schemeClr val="bg1">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400">
              <a:gradFill>
                <a:gsLst>
                  <a:gs pos="0">
                    <a:srgbClr val="FFFFFF"/>
                  </a:gs>
                  <a:gs pos="100000">
                    <a:srgbClr val="FFFFFF"/>
                  </a:gs>
                </a:gsLst>
                <a:lin ang="5400000" scaled="0"/>
              </a:gradFill>
              <a:cs typeface="Segoe UI" pitchFamily="34" charset="0"/>
            </a:endParaRPr>
          </a:p>
        </p:txBody>
      </p:sp>
      <p:pic>
        <p:nvPicPr>
          <p:cNvPr id="34" name="Picture 33" descr="A group of black electronic devices&#10;&#10;Description automatically generated">
            <a:extLst>
              <a:ext uri="{FF2B5EF4-FFF2-40B4-BE49-F238E27FC236}">
                <a16:creationId xmlns:a16="http://schemas.microsoft.com/office/drawing/2014/main" id="{962A5D7C-C8C3-88D5-2164-AA53F38BB3E9}"/>
              </a:ext>
            </a:extLst>
          </p:cNvPr>
          <p:cNvPicPr>
            <a:picLocks noChangeAspect="1"/>
          </p:cNvPicPr>
          <p:nvPr userDrawn="1"/>
        </p:nvPicPr>
        <p:blipFill>
          <a:blip r:embed="rId5"/>
          <a:stretch>
            <a:fillRect/>
          </a:stretch>
        </p:blipFill>
        <p:spPr>
          <a:xfrm>
            <a:off x="8692115" y="624016"/>
            <a:ext cx="1827905" cy="1219212"/>
          </a:xfrm>
          <a:prstGeom prst="rect">
            <a:avLst/>
          </a:prstGeom>
        </p:spPr>
      </p:pic>
      <p:pic>
        <p:nvPicPr>
          <p:cNvPr id="36" name="Picture 35" descr="Microsoft Surface logo">
            <a:extLst>
              <a:ext uri="{FF2B5EF4-FFF2-40B4-BE49-F238E27FC236}">
                <a16:creationId xmlns:a16="http://schemas.microsoft.com/office/drawing/2014/main" id="{B7C63E98-D031-F203-90A7-6592A263E261}"/>
              </a:ext>
            </a:extLst>
          </p:cNvPr>
          <p:cNvPicPr/>
          <p:nvPr userDrawn="1"/>
        </p:nvPicPr>
        <p:blipFill>
          <a:blip r:embed="rId6">
            <a:extLst>
              <a:ext uri="{28A0092B-C50C-407E-A947-70E740481C1C}">
                <a14:useLocalDpi xmlns:a14="http://schemas.microsoft.com/office/drawing/2010/main"/>
              </a:ext>
            </a:extLst>
          </a:blip>
          <a:stretch>
            <a:fillRect/>
          </a:stretch>
        </p:blipFill>
        <p:spPr>
          <a:xfrm>
            <a:off x="381828" y="86464"/>
            <a:ext cx="1984478" cy="618538"/>
          </a:xfrm>
          <a:prstGeom prst="rect">
            <a:avLst/>
          </a:prstGeom>
        </p:spPr>
      </p:pic>
      <p:pic>
        <p:nvPicPr>
          <p:cNvPr id="37" name="Picture 36">
            <a:extLst>
              <a:ext uri="{FF2B5EF4-FFF2-40B4-BE49-F238E27FC236}">
                <a16:creationId xmlns:a16="http://schemas.microsoft.com/office/drawing/2014/main" id="{4D4C5B5C-5A55-5CC6-41BD-A2A979BF2115}"/>
              </a:ext>
            </a:extLst>
          </p:cNvPr>
          <p:cNvPicPr>
            <a:picLocks noChangeAspect="1"/>
          </p:cNvPicPr>
          <p:nvPr userDrawn="1"/>
        </p:nvPicPr>
        <p:blipFill>
          <a:blip r:embed="rId7"/>
          <a:srcRect/>
          <a:stretch/>
        </p:blipFill>
        <p:spPr>
          <a:xfrm>
            <a:off x="7801322" y="1010985"/>
            <a:ext cx="475200" cy="475200"/>
          </a:xfrm>
          <a:prstGeom prst="rect">
            <a:avLst/>
          </a:prstGeom>
        </p:spPr>
      </p:pic>
      <p:pic>
        <p:nvPicPr>
          <p:cNvPr id="2" name="Picture 1">
            <a:extLst>
              <a:ext uri="{FF2B5EF4-FFF2-40B4-BE49-F238E27FC236}">
                <a16:creationId xmlns:a16="http://schemas.microsoft.com/office/drawing/2014/main" id="{B87D36F9-F6C0-C1D8-F437-0054B8D24BCA}"/>
              </a:ext>
            </a:extLst>
          </p:cNvPr>
          <p:cNvPicPr>
            <a:picLocks noChangeAspect="1"/>
          </p:cNvPicPr>
          <p:nvPr userDrawn="1"/>
        </p:nvPicPr>
        <p:blipFill>
          <a:blip r:embed="rId7"/>
          <a:srcRect/>
          <a:stretch/>
        </p:blipFill>
        <p:spPr>
          <a:xfrm>
            <a:off x="5111352" y="1010985"/>
            <a:ext cx="475200" cy="475200"/>
          </a:xfrm>
          <a:prstGeom prst="rect">
            <a:avLst/>
          </a:prstGeom>
        </p:spPr>
      </p:pic>
    </p:spTree>
    <p:extLst>
      <p:ext uri="{BB962C8B-B14F-4D97-AF65-F5344CB8AC3E}">
        <p14:creationId xmlns:p14="http://schemas.microsoft.com/office/powerpoint/2010/main" val="1155865881"/>
      </p:ext>
    </p:extLst>
  </p:cSld>
  <p:clrMap bg1="lt1" tx1="dk1" bg2="lt2" tx2="dk2" accent1="accent1" accent2="accent2" accent3="accent3" accent4="accent4" accent5="accent5" accent6="accent6" hlink="hlink" folHlink="folHlink"/>
  <p:sldLayoutIdLst>
    <p:sldLayoutId id="2147483682" r:id="rId1"/>
  </p:sldLayoutIdLst>
  <p:transition>
    <p:fade/>
  </p:transition>
  <p:txStyles>
    <p:titleStyle>
      <a:lvl1pPr algn="l" defTabSz="932742" rtl="0" eaLnBrk="1" latinLnBrk="0" hangingPunct="1">
        <a:lnSpc>
          <a:spcPct val="100000"/>
        </a:lnSpc>
        <a:spcBef>
          <a:spcPct val="0"/>
        </a:spcBef>
        <a:buNone/>
        <a:defRPr lang="en-US" sz="1600" b="0" kern="1200" cap="none" spc="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6"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microsoft.com/en-us/windows/copilot-ai-features" TargetMode="External"/><Relationship Id="rId3" Type="http://schemas.openxmlformats.org/officeDocument/2006/relationships/hyperlink" Target="https://can01.safelinks.protection.outlook.com/?url=https%3A%2F%2Fwww.microsoft.com%2Fen-us%2Fwindows%2Fcopilot-ai-features%23faq&amp;data=05%7C02%7Cl.machtinger%40interceptgroup.com%7Cd31c51bb6db048b2cab108dc3c7aaabb%7C4db389e0d626458fbf1e1714f5475eb9%7C0%7C0%7C638451744794593466%7CUnknown%7CTWFpbGZsb3d8eyJWIjoiMC4wLjAwMDAiLCJQIjoiV2luMzIiLCJBTiI6Ik1haWwiLCJXVCI6Mn0%3D%7C0%7C%7C%7C&amp;sdata=c9ssITev5UOf7C6Rtkn0o2Ko9G4wD1rVFd5rfZJe7Nk%3D&amp;reserved=0" TargetMode="External"/><Relationship Id="rId7" Type="http://schemas.openxmlformats.org/officeDocument/2006/relationships/hyperlink" Target="https://nam06.safelinks.protection.outlook.com/?url=https%3A%2F%2Fsupport.microsoft.com%2Fen-us%2Fsurface%2Fusb-c-and-fast-charging-for-surface-d320ab19-e4ed-c36d-7458-7d7aec69d34a&amp;data=05%7C02%7Cv-jrostas%40microsoft.com%7C0ccabfb175f9426dcc5e08dc2f1a021f%7C72f988bf86f141af91ab2d7cd011db47%7C1%7C0%7C638437035976715033%7CUnknown%7CTWFpbGZsb3d8eyJWIjoiMC4wLjAwMDAiLCJQIjoiV2luMzIiLCJBTiI6Ik1haWwiLCJXVCI6Mn0%3D%7C0%7C%7C%7C&amp;sdata=icdRQ%2F3JrW1pXH3VNoQCreHCPYdYqVWnrAl%2B1kEj0GU%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aka.ms/SurfaceBatteryPerformance" TargetMode="External"/><Relationship Id="rId11" Type="http://schemas.openxmlformats.org/officeDocument/2006/relationships/hyperlink" Target="https://go.microsoft.com/fwlink/?linkid=2207342" TargetMode="External"/><Relationship Id="rId5" Type="http://schemas.openxmlformats.org/officeDocument/2006/relationships/hyperlink" Target="https://support.microsoft.com/en-us/surface/surface-storage-options-and-hard-drive-sizes-9915981d-3e38-f06c-4706-82b5dedf33bc" TargetMode="External"/><Relationship Id="rId10" Type="http://schemas.openxmlformats.org/officeDocument/2006/relationships/hyperlink" Target="https://aka.ms/ShapewaysTermsConditions" TargetMode="External"/><Relationship Id="rId4" Type="http://schemas.openxmlformats.org/officeDocument/2006/relationships/hyperlink" Target="https://can01.safelinks.protection.outlook.com/?url=https%3A%2F%2Fwww.microsoft.com%2Fen-us%2Fbing%2Fchat%2Fenterprise%2F%3Fform%3DMA13FV&amp;data=05%7C02%7Cl.machtinger%40interceptgroup.com%7Cd31c51bb6db048b2cab108dc3c7aaabb%7C4db389e0d626458fbf1e1714f5475eb9%7C0%7C0%7C638451744794606906%7CUnknown%7CTWFpbGZsb3d8eyJWIjoiMC4wLjAwMDAiLCJQIjoiV2luMzIiLCJBTiI6Ik1haWwiLCJXVCI6Mn0%3D%7C0%7C%7C%7C&amp;sdata=C1de%2FX%2FG7UDywrm%2BD2cpvLV4JVkibkZP7%2BuktgFPpGQ%3D&amp;reserved=0" TargetMode="External"/><Relationship Id="rId9" Type="http://schemas.openxmlformats.org/officeDocument/2006/relationships/hyperlink" Target="https://learn.microsoft.com/en-us/surface/surface-service-op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F6C13-CA8D-DA4C-16F6-3A5FDC538F53}"/>
              </a:ext>
            </a:extLst>
          </p:cNvPr>
          <p:cNvSpPr txBox="1"/>
          <p:nvPr/>
        </p:nvSpPr>
        <p:spPr>
          <a:xfrm>
            <a:off x="585269" y="1035182"/>
            <a:ext cx="2886894" cy="893952"/>
          </a:xfrm>
          <a:prstGeom prst="rect">
            <a:avLst/>
          </a:prstGeom>
          <a:noFill/>
        </p:spPr>
        <p:txBody>
          <a:bodyPr wrap="square" lIns="0" tIns="31173" rIns="0" bIns="31173" anchor="b">
            <a:spAutoFit/>
          </a:bodyPr>
          <a:lstStyle/>
          <a:p>
            <a:pPr defTabSz="311719"/>
            <a:r>
              <a:rPr lang="en-US">
                <a:solidFill>
                  <a:schemeClr val="accent5"/>
                </a:solidFill>
                <a:latin typeface="Segoe UI Light"/>
                <a:cs typeface="Segoe UI Light"/>
              </a:rPr>
              <a:t>AI PC experiences with Microsoft Copilot</a:t>
            </a:r>
            <a:r>
              <a:rPr lang="en-US" baseline="30000">
                <a:solidFill>
                  <a:schemeClr val="accent5"/>
                </a:solidFill>
                <a:latin typeface="Segoe UI Light"/>
                <a:cs typeface="Segoe UI Light"/>
              </a:rPr>
              <a:t>1 </a:t>
            </a:r>
            <a:r>
              <a:rPr lang="en-US">
                <a:solidFill>
                  <a:schemeClr val="accent5"/>
                </a:solidFill>
                <a:latin typeface="Segoe UI Light"/>
                <a:cs typeface="Segoe UI Light"/>
              </a:rPr>
              <a:t>and Windows 11 Pro </a:t>
            </a:r>
          </a:p>
        </p:txBody>
      </p:sp>
      <p:sp>
        <p:nvSpPr>
          <p:cNvPr id="5" name="TextBox 4">
            <a:extLst>
              <a:ext uri="{FF2B5EF4-FFF2-40B4-BE49-F238E27FC236}">
                <a16:creationId xmlns:a16="http://schemas.microsoft.com/office/drawing/2014/main" id="{074B08D6-B1C6-FE40-A713-8FACC028379E}"/>
              </a:ext>
            </a:extLst>
          </p:cNvPr>
          <p:cNvSpPr txBox="1"/>
          <p:nvPr/>
        </p:nvSpPr>
        <p:spPr>
          <a:xfrm>
            <a:off x="584201" y="2051931"/>
            <a:ext cx="2959099" cy="2986132"/>
          </a:xfrm>
          <a:prstGeom prst="rect">
            <a:avLst/>
          </a:prstGeom>
          <a:noFill/>
        </p:spPr>
        <p:txBody>
          <a:bodyPr wrap="square" lIns="0" tIns="0" rIns="62345" bIns="31173" anchor="t">
            <a:spAutoFit/>
          </a:bodyPr>
          <a:lstStyle/>
          <a:p>
            <a:pPr defTabSz="311719"/>
            <a:r>
              <a:rPr lang="en-US" sz="1200">
                <a:solidFill>
                  <a:schemeClr val="accent5"/>
                </a:solidFill>
                <a:latin typeface="+mj-lt"/>
                <a:cs typeface="Segoe UI Light"/>
              </a:rPr>
              <a:t>The modern workplace requires performance, versatility, accessibility, </a:t>
            </a:r>
            <a:br>
              <a:rPr lang="en-US" sz="1200">
                <a:solidFill>
                  <a:schemeClr val="accent5"/>
                </a:solidFill>
                <a:latin typeface="+mj-lt"/>
                <a:cs typeface="Segoe UI Light"/>
              </a:rPr>
            </a:br>
            <a:r>
              <a:rPr lang="en-US" sz="1200">
                <a:solidFill>
                  <a:schemeClr val="accent5"/>
                </a:solidFill>
                <a:latin typeface="+mj-lt"/>
                <a:cs typeface="Segoe UI Light"/>
              </a:rPr>
              <a:t>and new technologies that enable every employee to drive productivity and resilience. </a:t>
            </a:r>
          </a:p>
          <a:p>
            <a:pPr defTabSz="311719"/>
            <a:r>
              <a:rPr lang="en-US" sz="1200">
                <a:solidFill>
                  <a:schemeClr val="accent5"/>
                </a:solidFill>
                <a:latin typeface="Segoe UI Light"/>
                <a:cs typeface="Segoe UI Light"/>
              </a:rPr>
              <a:t> </a:t>
            </a:r>
          </a:p>
          <a:p>
            <a:pPr defTabSz="311719"/>
            <a:r>
              <a:rPr lang="en-US" sz="1200">
                <a:solidFill>
                  <a:schemeClr val="accent5"/>
                </a:solidFill>
                <a:latin typeface="Segoe UI"/>
                <a:cs typeface="Segoe UI"/>
              </a:rPr>
              <a:t>Surface Pro 10 </a:t>
            </a:r>
            <a:r>
              <a:rPr lang="en-US" sz="1200">
                <a:solidFill>
                  <a:schemeClr val="accent5"/>
                </a:solidFill>
                <a:latin typeface="Segoe UI Light"/>
                <a:cs typeface="Segoe UI Light"/>
              </a:rPr>
              <a:t>and </a:t>
            </a:r>
            <a:r>
              <a:rPr lang="en-US" sz="1200">
                <a:solidFill>
                  <a:schemeClr val="accent5"/>
                </a:solidFill>
                <a:latin typeface="Segoe UI"/>
                <a:cs typeface="Segoe UI"/>
              </a:rPr>
              <a:t>Surface Laptop 6</a:t>
            </a:r>
            <a:br>
              <a:rPr lang="en-US" sz="1200">
                <a:latin typeface="Segoe UI" panose="020B0502040204020203" pitchFamily="34" charset="0"/>
                <a:cs typeface="Segoe UI" panose="020B0502040204020203" pitchFamily="34" charset="0"/>
              </a:rPr>
            </a:br>
            <a:r>
              <a:rPr lang="en-US" sz="1200">
                <a:solidFill>
                  <a:schemeClr val="accent5"/>
                </a:solidFill>
                <a:latin typeface="Segoe UI Light"/>
                <a:cs typeface="Segoe UI Light"/>
              </a:rPr>
              <a:t>are AI PCs that accelerate Copilot</a:t>
            </a:r>
            <a:r>
              <a:rPr lang="en-US" sz="1200" baseline="30000">
                <a:solidFill>
                  <a:schemeClr val="accent5"/>
                </a:solidFill>
                <a:latin typeface="Segoe UI Light"/>
                <a:cs typeface="Segoe UI Light"/>
              </a:rPr>
              <a:t>1</a:t>
            </a:r>
            <a:r>
              <a:rPr lang="en-US" sz="1200">
                <a:solidFill>
                  <a:schemeClr val="accent5"/>
                </a:solidFill>
                <a:latin typeface="Segoe UI Light"/>
                <a:cs typeface="Segoe UI Light"/>
              </a:rPr>
              <a:t> experiences and offer integrated AI </a:t>
            </a:r>
            <a:br>
              <a:rPr lang="en-US" sz="1200">
                <a:latin typeface="Segoe UI Light" panose="020B0502040204020203" pitchFamily="34" charset="0"/>
                <a:cs typeface="Segoe UI Light" panose="020B0502040204020203" pitchFamily="34" charset="0"/>
              </a:rPr>
            </a:br>
            <a:r>
              <a:rPr lang="en-US" sz="1200">
                <a:solidFill>
                  <a:schemeClr val="accent5"/>
                </a:solidFill>
                <a:latin typeface="Segoe UI Light"/>
                <a:cs typeface="Segoe UI Light"/>
              </a:rPr>
              <a:t>engines that enable the next wave </a:t>
            </a:r>
            <a:br>
              <a:rPr lang="en-US" sz="1200">
                <a:latin typeface="Segoe UI Light" panose="020B0502040204020203" pitchFamily="34" charset="0"/>
                <a:cs typeface="Segoe UI Light" panose="020B0502040204020203" pitchFamily="34" charset="0"/>
              </a:rPr>
            </a:br>
            <a:r>
              <a:rPr lang="en-US" sz="1200">
                <a:solidFill>
                  <a:schemeClr val="accent5"/>
                </a:solidFill>
                <a:latin typeface="Segoe UI Light"/>
                <a:cs typeface="Segoe UI Light"/>
              </a:rPr>
              <a:t>of business features.</a:t>
            </a:r>
          </a:p>
          <a:p>
            <a:pPr defTabSz="311719"/>
            <a:endParaRPr lang="en-US" sz="1200">
              <a:solidFill>
                <a:schemeClr val="accent5"/>
              </a:solidFill>
              <a:latin typeface="Segoe UI Light"/>
              <a:cs typeface="Segoe UI Light"/>
            </a:endParaRPr>
          </a:p>
          <a:p>
            <a:pPr defTabSz="311719"/>
            <a:r>
              <a:rPr lang="en-US" sz="1200">
                <a:solidFill>
                  <a:schemeClr val="accent5"/>
                </a:solidFill>
                <a:latin typeface="Segoe UI" panose="020B0502040204020203" pitchFamily="34" charset="0"/>
                <a:cs typeface="Segoe UI" panose="020B0502040204020203" pitchFamily="34" charset="0"/>
              </a:rPr>
              <a:t>Microsoft Adaptive Accessories </a:t>
            </a:r>
            <a:r>
              <a:rPr lang="en-US" sz="1200">
                <a:solidFill>
                  <a:schemeClr val="accent5"/>
                </a:solidFill>
                <a:latin typeface="Segoe UI Light"/>
                <a:cs typeface="Segoe UI Light"/>
              </a:rPr>
              <a:t>extend Surface even further, providing employees with opportunities to meet their needs in </a:t>
            </a:r>
            <a:br>
              <a:rPr lang="en-US" sz="1200">
                <a:solidFill>
                  <a:schemeClr val="accent5"/>
                </a:solidFill>
                <a:latin typeface="Segoe UI Light"/>
                <a:cs typeface="Segoe UI Light"/>
              </a:rPr>
            </a:br>
            <a:r>
              <a:rPr lang="en-US" sz="1200">
                <a:solidFill>
                  <a:schemeClr val="accent5"/>
                </a:solidFill>
                <a:latin typeface="Segoe UI Light"/>
                <a:cs typeface="Segoe UI Light"/>
              </a:rPr>
              <a:t>any workspace. </a:t>
            </a:r>
          </a:p>
        </p:txBody>
      </p:sp>
      <p:sp>
        <p:nvSpPr>
          <p:cNvPr id="2" name="TextBox 1">
            <a:extLst>
              <a:ext uri="{FF2B5EF4-FFF2-40B4-BE49-F238E27FC236}">
                <a16:creationId xmlns:a16="http://schemas.microsoft.com/office/drawing/2014/main" id="{E03383C2-EA08-85A8-CD1E-A0B5D5140006}"/>
              </a:ext>
            </a:extLst>
          </p:cNvPr>
          <p:cNvSpPr txBox="1">
            <a:spLocks/>
          </p:cNvSpPr>
          <p:nvPr/>
        </p:nvSpPr>
        <p:spPr>
          <a:xfrm>
            <a:off x="584731" y="6214059"/>
            <a:ext cx="11200870" cy="430887"/>
          </a:xfrm>
          <a:prstGeom prst="rect">
            <a:avLst/>
          </a:prstGeom>
          <a:noFill/>
        </p:spPr>
        <p:txBody>
          <a:bodyPr wrap="square" lIns="0" tIns="0" rIns="0" bIns="0" anchor="b">
            <a:spAutoFit/>
          </a:bodyPr>
          <a:lstStyle/>
          <a:p>
            <a:pPr>
              <a:defRPr/>
            </a:pPr>
            <a:r>
              <a:rPr lang="en-US" sz="400" baseline="30000">
                <a:solidFill>
                  <a:srgbClr val="505050"/>
                </a:solidFill>
                <a:cs typeface="Segoe UI"/>
              </a:rPr>
              <a:t>1</a:t>
            </a:r>
            <a:r>
              <a:rPr lang="en-US" sz="400">
                <a:solidFill>
                  <a:schemeClr val="accent5"/>
                </a:solidFill>
                <a:cs typeface="Segoe UI"/>
              </a:rPr>
              <a:t>Copilot in Windows (in preview) is available in select global markets and will be rolled out to additional markets over time. </a:t>
            </a:r>
            <a:r>
              <a:rPr lang="en-US" sz="400">
                <a:solidFill>
                  <a:srgbClr val="0078D4"/>
                </a:solidFill>
                <a:cs typeface="Segoe UI"/>
                <a:hlinkClick r:id="rId3">
                  <a:extLst>
                    <a:ext uri="{A12FA001-AC4F-418D-AE19-62706E023703}">
                      <ahyp:hlinkClr xmlns:ahyp="http://schemas.microsoft.com/office/drawing/2018/hyperlinkcolor" val="tx"/>
                    </a:ext>
                  </a:extLst>
                </a:hlinkClick>
              </a:rPr>
              <a:t>Learn more</a:t>
            </a:r>
            <a:r>
              <a:rPr lang="en-US" sz="400">
                <a:solidFill>
                  <a:schemeClr val="accent5"/>
                </a:solidFill>
                <a:cs typeface="Segoe UI"/>
              </a:rPr>
              <a:t>. Copilot with commercial data protection is available at no additional cost for users with an </a:t>
            </a:r>
            <a:r>
              <a:rPr lang="en-US" sz="400" err="1">
                <a:solidFill>
                  <a:schemeClr val="accent5"/>
                </a:solidFill>
                <a:cs typeface="Segoe UI"/>
              </a:rPr>
              <a:t>Entra</a:t>
            </a:r>
            <a:r>
              <a:rPr lang="en-US" sz="400">
                <a:solidFill>
                  <a:schemeClr val="accent5"/>
                </a:solidFill>
                <a:cs typeface="Segoe UI"/>
              </a:rPr>
              <a:t> ID enabled with an enabled, </a:t>
            </a:r>
            <a:r>
              <a:rPr lang="en-US" sz="400">
                <a:solidFill>
                  <a:srgbClr val="0078D4"/>
                </a:solidFill>
                <a:cs typeface="Segoe UI"/>
                <a:hlinkClick r:id="rId4">
                  <a:extLst>
                    <a:ext uri="{A12FA001-AC4F-418D-AE19-62706E023703}">
                      <ahyp:hlinkClr xmlns:ahyp="http://schemas.microsoft.com/office/drawing/2018/hyperlinkcolor" val="tx"/>
                    </a:ext>
                  </a:extLst>
                </a:hlinkClick>
              </a:rPr>
              <a:t>eligible Microsoft 365 license</a:t>
            </a:r>
            <a:r>
              <a:rPr lang="en-US" sz="400">
                <a:solidFill>
                  <a:schemeClr val="accent5"/>
                </a:solidFill>
                <a:cs typeface="Segoe UI"/>
              </a:rPr>
              <a:t>. Copilot for Microsoft 365 sold separately and requires a qualifying volume license or subscription - </a:t>
            </a:r>
            <a:r>
              <a:rPr lang="en-US" sz="400" u="sng">
                <a:solidFill>
                  <a:srgbClr val="0078D4"/>
                </a:solidFill>
                <a:cs typeface="Segoe UI"/>
              </a:rPr>
              <a:t>Microsoft Copilot for Microsoft 365 | Microsoft 365</a:t>
            </a:r>
            <a:r>
              <a:rPr lang="en-US" sz="400">
                <a:solidFill>
                  <a:srgbClr val="505050"/>
                </a:solidFill>
                <a:cs typeface="Segoe UI"/>
              </a:rPr>
              <a:t>.</a:t>
            </a:r>
            <a:r>
              <a:rPr lang="en-US" sz="400">
                <a:solidFill>
                  <a:srgbClr val="0078D4"/>
                </a:solidFill>
                <a:cs typeface="Segoe UI"/>
              </a:rPr>
              <a:t> </a:t>
            </a:r>
            <a:r>
              <a:rPr lang="en-US" sz="400" baseline="30000">
                <a:solidFill>
                  <a:srgbClr val="505050"/>
                </a:solidFill>
                <a:cs typeface="Segoe UI"/>
              </a:rPr>
              <a:t>2</a:t>
            </a:r>
            <a:r>
              <a:rPr lang="en-US" sz="400">
                <a:solidFill>
                  <a:srgbClr val="505050"/>
                </a:solidFill>
                <a:cs typeface="Segoe UI"/>
              </a:rPr>
              <a:t>System software uses significant storage space. Available storage is subject to change based on system software and updates and apps usage. 1 GB = 1 billion bytes. 1 TB = 1,000 GB. See </a:t>
            </a:r>
            <a:r>
              <a:rPr lang="en-US" sz="400">
                <a:solidFill>
                  <a:srgbClr val="505050"/>
                </a:solidFill>
                <a:cs typeface="Segoe UI"/>
                <a:hlinkClick r:id="rId5"/>
              </a:rPr>
              <a:t>Surface Storage</a:t>
            </a:r>
            <a:r>
              <a:rPr lang="en-US" sz="400">
                <a:solidFill>
                  <a:srgbClr val="505050"/>
                </a:solidFill>
                <a:cs typeface="Segoe UI"/>
              </a:rPr>
              <a:t> for more details. </a:t>
            </a:r>
            <a:r>
              <a:rPr lang="en-US" sz="400" kern="100" baseline="30000">
                <a:solidFill>
                  <a:srgbClr val="505050"/>
                </a:solidFill>
                <a:cs typeface="Times New Roman"/>
              </a:rPr>
              <a:t>3</a:t>
            </a:r>
            <a:r>
              <a:rPr lang="en-US" sz="400" kern="0">
                <a:solidFill>
                  <a:srgbClr val="505050"/>
                </a:solidFill>
              </a:rPr>
              <a:t>Battery</a:t>
            </a:r>
            <a:r>
              <a:rPr lang="en-US" sz="400" kern="0">
                <a:solidFill>
                  <a:srgbClr val="505050"/>
                </a:solidFill>
                <a:effectLst/>
                <a:ea typeface="Times New Roman" panose="02020603050405020304" pitchFamily="18" charset="0"/>
              </a:rPr>
              <a:t> life varies significantly based on usage, network and feature configuration, signal strength, settings and other factors. See </a:t>
            </a:r>
            <a:r>
              <a:rPr lang="en-US" sz="400" u="sng" kern="0">
                <a:solidFill>
                  <a:srgbClr val="0563C1"/>
                </a:solidFill>
                <a:effectLst/>
                <a:ea typeface="Times New Roman" panose="02020603050405020304" pitchFamily="18" charset="0"/>
                <a:cs typeface="Times New Roman"/>
                <a:hlinkClick r:id="rId6"/>
              </a:rPr>
              <a:t>aka.ms/</a:t>
            </a:r>
            <a:r>
              <a:rPr lang="en-US" sz="400" u="sng" kern="0" err="1">
                <a:solidFill>
                  <a:srgbClr val="0563C1"/>
                </a:solidFill>
                <a:effectLst/>
                <a:ea typeface="Times New Roman" panose="02020603050405020304" pitchFamily="18" charset="0"/>
                <a:cs typeface="Times New Roman"/>
                <a:hlinkClick r:id="rId6"/>
              </a:rPr>
              <a:t>SurfaceBatteryPerformance</a:t>
            </a:r>
            <a:r>
              <a:rPr lang="en-US" sz="400" kern="0">
                <a:effectLst/>
                <a:ea typeface="Times New Roman" panose="02020603050405020304" pitchFamily="18" charset="0"/>
              </a:rPr>
              <a:t>  </a:t>
            </a:r>
            <a:r>
              <a:rPr lang="en-US" sz="400" kern="0">
                <a:solidFill>
                  <a:srgbClr val="505050"/>
                </a:solidFill>
                <a:effectLst/>
                <a:ea typeface="Times New Roman" panose="02020603050405020304" pitchFamily="18" charset="0"/>
              </a:rPr>
              <a:t>for details. </a:t>
            </a:r>
            <a:r>
              <a:rPr lang="en-US" sz="400" baseline="30000">
                <a:solidFill>
                  <a:srgbClr val="505050"/>
                </a:solidFill>
                <a:cs typeface="Segoe UI"/>
              </a:rPr>
              <a:t>4</a:t>
            </a:r>
            <a:r>
              <a:rPr lang="en-US" sz="400">
                <a:solidFill>
                  <a:srgbClr val="505050"/>
                </a:solidFill>
              </a:rPr>
              <a:t>In</a:t>
            </a:r>
            <a:r>
              <a:rPr lang="en-US" sz="400" b="0" i="0">
                <a:solidFill>
                  <a:srgbClr val="505050"/>
                </a:solidFill>
                <a:effectLst/>
              </a:rPr>
              <a:t> select markets, only specific configurations come with 39W Surface power supply. Fast charging is supported with minimum 45W Surface power supply or USB Type-C PD charger rated at 45W or higher, sold separately. Testing conducted by Microsoft in February 2024. For details on Fast Charging see - </a:t>
            </a:r>
            <a:r>
              <a:rPr lang="en-US" sz="400" b="0" i="0" u="sng" strike="noStrike">
                <a:solidFill>
                  <a:srgbClr val="467886"/>
                </a:solidFill>
                <a:effectLst/>
                <a:hlinkClick r:id="rId7"/>
              </a:rPr>
              <a:t>USB-C and Fast Charging for Surface - Microsoft Support</a:t>
            </a:r>
            <a:r>
              <a:rPr lang="en-US" sz="400" b="0" i="0" strike="noStrike">
                <a:solidFill>
                  <a:srgbClr val="505050"/>
                </a:solidFill>
                <a:effectLst/>
              </a:rPr>
              <a:t>.</a:t>
            </a:r>
            <a:r>
              <a:rPr lang="en-US" sz="400" b="0" i="0">
                <a:solidFill>
                  <a:srgbClr val="FF0000"/>
                </a:solidFill>
                <a:effectLst/>
              </a:rPr>
              <a:t> </a:t>
            </a:r>
            <a:r>
              <a:rPr lang="en-US" sz="400" baseline="30000">
                <a:solidFill>
                  <a:schemeClr val="accent5"/>
                </a:solidFill>
                <a:cs typeface="Segoe UI"/>
              </a:rPr>
              <a:t>5</a:t>
            </a:r>
            <a:r>
              <a:rPr lang="en-US" sz="400">
                <a:solidFill>
                  <a:schemeClr val="accent5"/>
                </a:solidFill>
                <a:cs typeface="Segoe UI"/>
              </a:rPr>
              <a:t>Feature availability varies by market, see </a:t>
            </a:r>
            <a:r>
              <a:rPr lang="en-US" sz="400">
                <a:solidFill>
                  <a:srgbClr val="0078D4"/>
                </a:solidFill>
                <a:cs typeface="Segoe UI"/>
                <a:hlinkClick r:id="rId8">
                  <a:extLst>
                    <a:ext uri="{A12FA001-AC4F-418D-AE19-62706E023703}">
                      <ahyp:hlinkClr xmlns:ahyp="http://schemas.microsoft.com/office/drawing/2018/hyperlinkcolor" val="tx"/>
                    </a:ext>
                  </a:extLst>
                </a:hlinkClick>
              </a:rPr>
              <a:t>aka.ms/</a:t>
            </a:r>
            <a:r>
              <a:rPr lang="en-US" sz="400" err="1">
                <a:solidFill>
                  <a:srgbClr val="0078D4"/>
                </a:solidFill>
                <a:cs typeface="Segoe UI"/>
                <a:hlinkClick r:id="rId8">
                  <a:extLst>
                    <a:ext uri="{A12FA001-AC4F-418D-AE19-62706E023703}">
                      <ahyp:hlinkClr xmlns:ahyp="http://schemas.microsoft.com/office/drawing/2018/hyperlinkcolor" val="tx"/>
                    </a:ext>
                  </a:extLst>
                </a:hlinkClick>
              </a:rPr>
              <a:t>WindowsAIFeatures</a:t>
            </a:r>
            <a:r>
              <a:rPr lang="en-US" sz="400">
                <a:solidFill>
                  <a:srgbClr val="505050"/>
                </a:solidFill>
                <a:cs typeface="Segoe UI"/>
              </a:rPr>
              <a:t>.</a:t>
            </a:r>
            <a:r>
              <a:rPr lang="en-US" sz="400">
                <a:solidFill>
                  <a:srgbClr val="0078D4"/>
                </a:solidFill>
                <a:cs typeface="Segoe UI"/>
              </a:rPr>
              <a:t> </a:t>
            </a:r>
            <a:r>
              <a:rPr lang="en-US" sz="400">
                <a:solidFill>
                  <a:schemeClr val="accent5"/>
                </a:solidFill>
                <a:cs typeface="Segoe UI"/>
              </a:rPr>
              <a:t>When Copilot for Windows is not available or enabled on the device, pressing the Copilot key will launch Windows Search. </a:t>
            </a:r>
            <a:r>
              <a:rPr lang="en-US" sz="400" baseline="30000">
                <a:solidFill>
                  <a:schemeClr val="accent5"/>
                </a:solidFill>
                <a:cs typeface="Segoe UI"/>
              </a:rPr>
              <a:t>6</a:t>
            </a:r>
            <a:r>
              <a:rPr lang="en-US" sz="400">
                <a:solidFill>
                  <a:schemeClr val="accent5"/>
                </a:solidFill>
                <a:cs typeface="Segoe UI"/>
              </a:rPr>
              <a:t>NFC is only available on Wi-Fi configurations of Surface Pro 10. </a:t>
            </a:r>
            <a:r>
              <a:rPr lang="en-US" sz="400" baseline="30000">
                <a:solidFill>
                  <a:srgbClr val="505050"/>
                </a:solidFill>
                <a:latin typeface="Segoe UI"/>
                <a:cs typeface="Segoe UI"/>
              </a:rPr>
              <a:t>7</a:t>
            </a:r>
            <a:r>
              <a:rPr lang="en-US" sz="400">
                <a:solidFill>
                  <a:srgbClr val="505050"/>
                </a:solidFill>
                <a:latin typeface="Segoe UI"/>
                <a:cs typeface="Segoe UI"/>
              </a:rPr>
              <a:t>Replacement</a:t>
            </a:r>
            <a:r>
              <a:rPr lang="en-US" sz="400" b="0" i="0">
                <a:solidFill>
                  <a:srgbClr val="505050"/>
                </a:solidFill>
                <a:effectLst/>
                <a:latin typeface="Segoe UI"/>
                <a:cs typeface="Segoe UI"/>
              </a:rPr>
              <a:t> components available through Surface Commercial authorized device resellers. Components can be replaced on-site by a skilled technician following Microsoft’s Service Guide. Microsoft tools (sold separately) may also be required. Availability of replacement components and service options may vary by product, market and over time. See [</a:t>
            </a:r>
            <a:r>
              <a:rPr lang="en-US" sz="400" b="0" i="0" u="sng" strike="noStrike">
                <a:solidFill>
                  <a:srgbClr val="467886"/>
                </a:solidFill>
                <a:effectLst/>
                <a:latin typeface="Segoe UI"/>
                <a:cs typeface="Segoe UI"/>
                <a:hlinkClick r:id="rId9"/>
              </a:rPr>
              <a:t>Surface service options - Surface | Microsoft Learn</a:t>
            </a:r>
            <a:r>
              <a:rPr lang="en-US" sz="400" b="0" i="0">
                <a:solidFill>
                  <a:srgbClr val="505050"/>
                </a:solidFill>
                <a:effectLst/>
                <a:latin typeface="Segoe UI"/>
                <a:cs typeface="Segoe UI"/>
              </a:rPr>
              <a:t>]. Opening and/or repairing your device can present electric shock, fire and personal injury risks and other hazards. Use caution if undertaking do-it-yourself repairs. Unless required by law, device damage caused during repair will not be covered under Microsoft’s Hardware Warranty or protection plans. </a:t>
            </a:r>
            <a:r>
              <a:rPr lang="en-US" sz="400" kern="100" baseline="30000">
                <a:solidFill>
                  <a:srgbClr val="505050"/>
                </a:solidFill>
                <a:latin typeface="Segoe UI"/>
                <a:cs typeface="Times New Roman"/>
              </a:rPr>
              <a:t>8</a:t>
            </a:r>
            <a:r>
              <a:rPr lang="en-US" sz="400" kern="100">
                <a:solidFill>
                  <a:srgbClr val="505050"/>
                </a:solidFill>
                <a:latin typeface="Segoe UI"/>
                <a:cs typeface="Times New Roman"/>
              </a:rPr>
              <a:t>Integrated smart card reader available only on Surface Laptop 6 in Black in one of these configurations: 15" 5/16/512, 7/16/256, 7/16/512, 7/32/512 and only in US and Canada.</a:t>
            </a:r>
            <a:r>
              <a:rPr lang="en-US" sz="400" kern="100">
                <a:solidFill>
                  <a:srgbClr val="505050"/>
                </a:solidFill>
                <a:latin typeface="Segoe UI"/>
                <a:ea typeface="Segoe UI" panose="020B0502040204020203" pitchFamily="34" charset="0"/>
                <a:cs typeface="Times New Roman"/>
              </a:rPr>
              <a:t> </a:t>
            </a:r>
            <a:r>
              <a:rPr lang="en-US" sz="400" kern="100" baseline="30000">
                <a:solidFill>
                  <a:srgbClr val="505050"/>
                </a:solidFill>
                <a:latin typeface="Segoe UI"/>
                <a:ea typeface="Segoe UI" panose="020B0502040204020203" pitchFamily="34" charset="0"/>
                <a:cs typeface="Times New Roman"/>
              </a:rPr>
              <a:t>9</a:t>
            </a:r>
            <a:r>
              <a:rPr lang="en-US" sz="400">
                <a:solidFill>
                  <a:srgbClr val="505050"/>
                </a:solidFill>
                <a:cs typeface="Segoe UI"/>
              </a:rPr>
              <a:t>Voice focus requires activation, Windows 11 and is available in apps which use integrated device microphones and use certain Windows audio processing modes. </a:t>
            </a:r>
            <a:r>
              <a:rPr lang="en-US" sz="400" baseline="30000">
                <a:solidFill>
                  <a:srgbClr val="505050"/>
                </a:solidFill>
                <a:latin typeface="Segoe UI"/>
                <a:cs typeface="Segoe UI"/>
              </a:rPr>
              <a:t>10</a:t>
            </a:r>
            <a:r>
              <a:rPr lang="en-US" sz="400">
                <a:solidFill>
                  <a:srgbClr val="505050"/>
                </a:solidFill>
                <a:latin typeface="Segoe UI"/>
                <a:cs typeface="Segoe UI"/>
              </a:rPr>
              <a:t>Sold separately</a:t>
            </a:r>
            <a:r>
              <a:rPr kumimoji="0" lang="en-US" sz="400" b="0" i="0" u="none" strike="noStrike" kern="1200" cap="none" spc="0" normalizeH="0" baseline="0" noProof="0">
                <a:ln>
                  <a:noFill/>
                </a:ln>
                <a:solidFill>
                  <a:srgbClr val="505050"/>
                </a:solidFill>
                <a:effectLst/>
                <a:uLnTx/>
                <a:uFillTx/>
                <a:latin typeface="Segoe UI"/>
                <a:ea typeface="+mn-ea"/>
                <a:cs typeface="Segoe UI"/>
              </a:rPr>
              <a:t>. </a:t>
            </a:r>
            <a:r>
              <a:rPr lang="en-US" sz="400">
                <a:solidFill>
                  <a:srgbClr val="505050"/>
                </a:solidFill>
                <a:latin typeface="Segoe UI"/>
                <a:cs typeface="Segoe UI"/>
              </a:rPr>
              <a:t>Software license required for some features. </a:t>
            </a:r>
            <a:r>
              <a:rPr lang="en-US" sz="400" baseline="30000">
                <a:solidFill>
                  <a:srgbClr val="505050"/>
                </a:solidFill>
                <a:cs typeface="Segoe UI"/>
              </a:rPr>
              <a:t>11</a:t>
            </a:r>
            <a:r>
              <a:rPr lang="en-US" sz="400">
                <a:solidFill>
                  <a:srgbClr val="505050"/>
                </a:solidFill>
                <a:cs typeface="Segoe UI"/>
              </a:rPr>
              <a:t>Microsoft Adaptive Mouse Tail and Thumb Support requires Microsoft Adaptive Mouse. Each Microsoft Adaptive Accessory is sold separately. </a:t>
            </a:r>
            <a:r>
              <a:rPr kumimoji="0" lang="en-US" sz="400" b="0" i="0" u="none" strike="noStrike" kern="100" cap="none" spc="0" normalizeH="0" baseline="30000" noProof="0">
                <a:ln>
                  <a:noFill/>
                </a:ln>
                <a:solidFill>
                  <a:srgbClr val="505050"/>
                </a:solidFill>
                <a:effectLst/>
                <a:uLnTx/>
                <a:uFillTx/>
                <a:latin typeface="Segoe UI"/>
                <a:ea typeface="Segoe UI" panose="020B0502040204020203" pitchFamily="34" charset="0"/>
                <a:cs typeface="Times New Roman"/>
              </a:rPr>
              <a:t>12</a:t>
            </a:r>
            <a:r>
              <a:rPr kumimoji="0" lang="en-US" sz="400" b="0" i="0" u="none" strike="noStrike" kern="100" cap="none" spc="0" normalizeH="0" baseline="0" noProof="0">
                <a:ln>
                  <a:noFill/>
                </a:ln>
                <a:solidFill>
                  <a:srgbClr val="505050"/>
                </a:solidFill>
                <a:effectLst/>
                <a:uLnTx/>
                <a:uFillTx/>
                <a:latin typeface="Segoe UI"/>
                <a:ea typeface="Segoe UI" panose="020B0502040204020203" pitchFamily="34" charset="0"/>
                <a:cs typeface="Times New Roman"/>
              </a:rPr>
              <a:t>3D print services provided and warrantied exclusively by </a:t>
            </a:r>
            <a:r>
              <a:rPr kumimoji="0" lang="en-US" sz="400" b="0" i="0" u="none" strike="noStrike" kern="100" cap="none" spc="0" normalizeH="0" baseline="0" noProof="0" err="1">
                <a:ln>
                  <a:noFill/>
                </a:ln>
                <a:solidFill>
                  <a:srgbClr val="505050"/>
                </a:solidFill>
                <a:effectLst/>
                <a:uLnTx/>
                <a:uFillTx/>
                <a:latin typeface="Segoe UI"/>
                <a:ea typeface="Segoe UI" panose="020B0502040204020203" pitchFamily="34" charset="0"/>
                <a:cs typeface="Times New Roman"/>
              </a:rPr>
              <a:t>Shapeways</a:t>
            </a:r>
            <a:r>
              <a:rPr kumimoji="0" lang="en-US" sz="400" b="0" i="0" u="none" strike="noStrike" kern="100" cap="none" spc="0" normalizeH="0" baseline="0" noProof="0">
                <a:ln>
                  <a:noFill/>
                </a:ln>
                <a:solidFill>
                  <a:srgbClr val="505050"/>
                </a:solidFill>
                <a:effectLst/>
                <a:uLnTx/>
                <a:uFillTx/>
                <a:latin typeface="Segoe UI"/>
                <a:ea typeface="Segoe UI" panose="020B0502040204020203" pitchFamily="34" charset="0"/>
                <a:cs typeface="Times New Roman"/>
              </a:rPr>
              <a:t>, Inc. subject to </a:t>
            </a:r>
            <a:r>
              <a:rPr kumimoji="0" lang="en-US" sz="400" b="0" i="0" u="none" strike="noStrike" kern="100" cap="none" spc="0" normalizeH="0" baseline="0" noProof="0" err="1">
                <a:ln>
                  <a:noFill/>
                </a:ln>
                <a:solidFill>
                  <a:srgbClr val="505050"/>
                </a:solidFill>
                <a:effectLst/>
                <a:uLnTx/>
                <a:uFillTx/>
                <a:latin typeface="Segoe UI"/>
                <a:ea typeface="Segoe UI" panose="020B0502040204020203" pitchFamily="34" charset="0"/>
                <a:cs typeface="Times New Roman"/>
              </a:rPr>
              <a:t>Shapeways</a:t>
            </a:r>
            <a:r>
              <a:rPr kumimoji="0" lang="en-US" sz="400" b="0" i="0" u="none" strike="noStrike" kern="100" cap="none" spc="0" normalizeH="0" baseline="0" noProof="0">
                <a:ln>
                  <a:noFill/>
                </a:ln>
                <a:solidFill>
                  <a:srgbClr val="505050"/>
                </a:solidFill>
                <a:effectLst/>
                <a:uLnTx/>
                <a:uFillTx/>
                <a:latin typeface="Segoe UI"/>
                <a:ea typeface="Segoe UI" panose="020B0502040204020203" pitchFamily="34" charset="0"/>
                <a:cs typeface="Times New Roman"/>
              </a:rPr>
              <a:t> Sales Terms and Conditions and Warranty at: </a:t>
            </a:r>
            <a:r>
              <a:rPr kumimoji="0" lang="en-US" sz="400" b="0" i="0" u="none" strike="noStrike" kern="100" cap="none" spc="0" normalizeH="0" baseline="0" noProof="0">
                <a:ln>
                  <a:noFill/>
                </a:ln>
                <a:solidFill>
                  <a:srgbClr val="505050"/>
                </a:solidFill>
                <a:effectLst/>
                <a:uLnTx/>
                <a:uFillTx/>
                <a:latin typeface="Segoe UI"/>
                <a:ea typeface="Segoe UI" panose="020B0502040204020203" pitchFamily="34" charset="0"/>
                <a:cs typeface="Times New Roman"/>
                <a:hlinkClick r:id="rId10"/>
              </a:rPr>
              <a:t>https://aka.ms/ShapewaysTermsConditions</a:t>
            </a:r>
            <a:r>
              <a:rPr kumimoji="0" lang="en-US" sz="400" b="0" i="0" u="none" strike="noStrike" kern="100" cap="none" spc="0" normalizeH="0" baseline="0" noProof="0">
                <a:ln>
                  <a:noFill/>
                </a:ln>
                <a:solidFill>
                  <a:srgbClr val="505050"/>
                </a:solidFill>
                <a:effectLst/>
                <a:uLnTx/>
                <a:uFillTx/>
                <a:latin typeface="Segoe UI"/>
                <a:ea typeface="Segoe UI" panose="020B0502040204020203" pitchFamily="34" charset="0"/>
                <a:cs typeface="Times New Roman"/>
              </a:rPr>
              <a:t>. Microsoft is not responsible for their performance or compliance with applicable regulatory, compliance, safety or any other requirements.</a:t>
            </a:r>
            <a:r>
              <a:rPr lang="en-US" sz="400" kern="100">
                <a:solidFill>
                  <a:srgbClr val="505050"/>
                </a:solidFill>
                <a:latin typeface="Segoe UI"/>
                <a:ea typeface="Segoe UI" panose="020B0502040204020203" pitchFamily="34" charset="0"/>
                <a:cs typeface="Times New Roman"/>
              </a:rPr>
              <a:t> </a:t>
            </a:r>
            <a:r>
              <a:rPr lang="en-US" sz="400" kern="100" baseline="30000">
                <a:solidFill>
                  <a:srgbClr val="505050"/>
                </a:solidFill>
                <a:latin typeface="Segoe UI"/>
                <a:ea typeface="Aptos" panose="020B0004020202020204" pitchFamily="34" charset="0"/>
                <a:cs typeface="Times New Roman"/>
              </a:rPr>
              <a:t>13</a:t>
            </a:r>
            <a:r>
              <a:rPr lang="en-US" sz="400" kern="100">
                <a:solidFill>
                  <a:srgbClr val="505050"/>
                </a:solidFill>
                <a:latin typeface="Segoe UI"/>
                <a:ea typeface="Aptos" panose="020B0004020202020204" pitchFamily="34" charset="0"/>
                <a:cs typeface="Times New Roman"/>
              </a:rPr>
              <a:t>Available 3D designs from </a:t>
            </a:r>
            <a:r>
              <a:rPr lang="en-US" sz="400" kern="100" err="1">
                <a:solidFill>
                  <a:srgbClr val="505050"/>
                </a:solidFill>
                <a:latin typeface="Segoe UI"/>
                <a:ea typeface="Aptos" panose="020B0004020202020204" pitchFamily="34" charset="0"/>
                <a:cs typeface="Times New Roman"/>
              </a:rPr>
              <a:t>Shapeways</a:t>
            </a:r>
            <a:r>
              <a:rPr lang="en-US" sz="400" kern="100">
                <a:solidFill>
                  <a:srgbClr val="505050"/>
                </a:solidFill>
                <a:latin typeface="Segoe UI"/>
                <a:ea typeface="Aptos" panose="020B0004020202020204" pitchFamily="34" charset="0"/>
                <a:cs typeface="Times New Roman"/>
              </a:rPr>
              <a:t> may vary from image shown and over time. See </a:t>
            </a:r>
            <a:r>
              <a:rPr lang="en-US" sz="400" kern="100">
                <a:solidFill>
                  <a:srgbClr val="505050"/>
                </a:solidFill>
                <a:latin typeface="Segoe UI"/>
                <a:ea typeface="Aptos" panose="020B0004020202020204" pitchFamily="34" charset="0"/>
                <a:cs typeface="Times New Roman"/>
                <a:hlinkClick r:id="rId11"/>
              </a:rPr>
              <a:t>Get Started with 3D Printing</a:t>
            </a:r>
            <a:r>
              <a:rPr lang="en-US" sz="400" kern="100">
                <a:solidFill>
                  <a:srgbClr val="505050"/>
                </a:solidFill>
                <a:latin typeface="Segoe UI"/>
                <a:ea typeface="Aptos" panose="020B0004020202020204" pitchFamily="34" charset="0"/>
                <a:cs typeface="Times New Roman"/>
              </a:rPr>
              <a:t> for the latest offerings.</a:t>
            </a:r>
            <a:r>
              <a:rPr lang="en-US" sz="400" baseline="30000">
                <a:solidFill>
                  <a:srgbClr val="505050"/>
                </a:solidFill>
                <a:cs typeface="Segoe UI"/>
              </a:rPr>
              <a:t>14</a:t>
            </a:r>
            <a:r>
              <a:rPr lang="en-US" sz="400">
                <a:solidFill>
                  <a:srgbClr val="505050"/>
                </a:solidFill>
                <a:cs typeface="Segoe UI"/>
              </a:rPr>
              <a:t>Based on a comparison of published tech specs for Windows laptops and 2:1s as of 2/20/24. </a:t>
            </a:r>
            <a:r>
              <a:rPr lang="en-US" sz="400" kern="100" baseline="30000">
                <a:solidFill>
                  <a:srgbClr val="505050"/>
                </a:solidFill>
                <a:latin typeface="Segoe UI"/>
                <a:cs typeface="Times New Roman"/>
              </a:rPr>
              <a:t>15</a:t>
            </a:r>
            <a:r>
              <a:rPr lang="en-US" sz="400">
                <a:solidFill>
                  <a:srgbClr val="505050"/>
                </a:solidFill>
                <a:cs typeface="Segoe UI"/>
              </a:rPr>
              <a:t>Sold separately. Software license required for some features.</a:t>
            </a:r>
            <a:endParaRPr lang="en-US" sz="400" kern="100">
              <a:solidFill>
                <a:srgbClr val="505050"/>
              </a:solidFill>
              <a:latin typeface="Segoe UI"/>
              <a:ea typeface="Aptos" panose="020B0004020202020204" pitchFamily="34" charset="0"/>
              <a:cs typeface="Times New Roman"/>
            </a:endParaRPr>
          </a:p>
        </p:txBody>
      </p:sp>
      <p:graphicFrame>
        <p:nvGraphicFramePr>
          <p:cNvPr id="11" name="Table 5">
            <a:extLst>
              <a:ext uri="{FF2B5EF4-FFF2-40B4-BE49-F238E27FC236}">
                <a16:creationId xmlns:a16="http://schemas.microsoft.com/office/drawing/2014/main" id="{D144FF75-BE9A-8C40-D652-289A20B7D420}"/>
              </a:ext>
            </a:extLst>
          </p:cNvPr>
          <p:cNvGraphicFramePr>
            <a:graphicFrameLocks noGrp="1"/>
          </p:cNvGraphicFramePr>
          <p:nvPr>
            <p:extLst>
              <p:ext uri="{D42A27DB-BD31-4B8C-83A1-F6EECF244321}">
                <p14:modId xmlns:p14="http://schemas.microsoft.com/office/powerpoint/2010/main" val="3109054480"/>
              </p:ext>
            </p:extLst>
          </p:nvPr>
        </p:nvGraphicFramePr>
        <p:xfrm>
          <a:off x="3636113" y="1725443"/>
          <a:ext cx="7977954" cy="4225698"/>
        </p:xfrm>
        <a:graphic>
          <a:graphicData uri="http://schemas.openxmlformats.org/drawingml/2006/table">
            <a:tbl>
              <a:tblPr firstRow="1" bandRow="1">
                <a:tableStyleId>{5940675A-B579-460E-94D1-54222C63F5DA}</a:tableStyleId>
              </a:tblPr>
              <a:tblGrid>
                <a:gridCol w="2659318">
                  <a:extLst>
                    <a:ext uri="{9D8B030D-6E8A-4147-A177-3AD203B41FA5}">
                      <a16:colId xmlns:a16="http://schemas.microsoft.com/office/drawing/2014/main" val="1644014829"/>
                    </a:ext>
                  </a:extLst>
                </a:gridCol>
                <a:gridCol w="2659318">
                  <a:extLst>
                    <a:ext uri="{9D8B030D-6E8A-4147-A177-3AD203B41FA5}">
                      <a16:colId xmlns:a16="http://schemas.microsoft.com/office/drawing/2014/main" val="3756154389"/>
                    </a:ext>
                  </a:extLst>
                </a:gridCol>
                <a:gridCol w="2659318">
                  <a:extLst>
                    <a:ext uri="{9D8B030D-6E8A-4147-A177-3AD203B41FA5}">
                      <a16:colId xmlns:a16="http://schemas.microsoft.com/office/drawing/2014/main" val="4285087522"/>
                    </a:ext>
                  </a:extLst>
                </a:gridCol>
              </a:tblGrid>
              <a:tr h="262758">
                <a:tc>
                  <a:txBody>
                    <a:bodyPr/>
                    <a:lstStyle/>
                    <a:p>
                      <a:pPr marL="0" marR="0" lvl="0" indent="0" algn="l" defTabSz="932742" rtl="0" eaLnBrk="1" fontAlgn="auto" latinLnBrk="0" hangingPunct="1">
                        <a:lnSpc>
                          <a:spcPct val="110000"/>
                        </a:lnSpc>
                        <a:spcBef>
                          <a:spcPts val="0"/>
                        </a:spcBef>
                        <a:spcAft>
                          <a:spcPts val="300"/>
                        </a:spcAft>
                        <a:buClrTx/>
                        <a:buSzTx/>
                        <a:buFontTx/>
                        <a:buNone/>
                        <a:tabLst/>
                        <a:defRPr/>
                      </a:pPr>
                      <a:r>
                        <a:rPr lang="en-US" sz="1100" kern="1200" spc="0">
                          <a:solidFill>
                            <a:srgbClr val="505050"/>
                          </a:solidFill>
                          <a:effectLst/>
                          <a:latin typeface="+mj-lt"/>
                          <a:ea typeface="+mn-ea"/>
                          <a:cs typeface="Segoe UI Semibold"/>
                        </a:rPr>
                        <a:t>SURFACE PRO 10</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0000"/>
                        </a:lnSpc>
                        <a:spcBef>
                          <a:spcPts val="0"/>
                        </a:spcBef>
                        <a:spcAft>
                          <a:spcPts val="300"/>
                        </a:spcAft>
                        <a:buClrTx/>
                        <a:buSzTx/>
                        <a:buFontTx/>
                        <a:buNone/>
                        <a:tabLst/>
                        <a:defRPr/>
                      </a:pPr>
                      <a:r>
                        <a:rPr lang="en-US" sz="1100" kern="1200" spc="0">
                          <a:solidFill>
                            <a:srgbClr val="505050"/>
                          </a:solidFill>
                          <a:effectLst/>
                          <a:latin typeface="+mj-lt"/>
                          <a:ea typeface="+mn-ea"/>
                          <a:cs typeface="Segoe UI Semibold"/>
                        </a:rPr>
                        <a:t>SURFACE LAPTOP 6</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10000"/>
                        </a:lnSpc>
                        <a:spcBef>
                          <a:spcPts val="0"/>
                        </a:spcBef>
                        <a:spcAft>
                          <a:spcPts val="300"/>
                        </a:spcAft>
                        <a:buClrTx/>
                        <a:buSzTx/>
                        <a:buFontTx/>
                        <a:buNone/>
                      </a:pPr>
                      <a:r>
                        <a:rPr lang="en-US" sz="1100" kern="1200" spc="0">
                          <a:solidFill>
                            <a:srgbClr val="505050"/>
                          </a:solidFill>
                          <a:effectLst/>
                          <a:latin typeface="+mj-lt"/>
                          <a:ea typeface="+mn-ea"/>
                          <a:cs typeface="Segoe UI Semibold"/>
                        </a:rPr>
                        <a:t>MICROSOFT ADAPTIVE ACCESSORIES </a:t>
                      </a:r>
                      <a:endParaRPr lang="en-US" sz="1100" kern="1200" spc="0">
                        <a:solidFill>
                          <a:srgbClr val="505050"/>
                        </a:solidFill>
                        <a:effectLst/>
                        <a:latin typeface="+mj-lt"/>
                        <a:ea typeface="+mn-ea"/>
                        <a:cs typeface="Segoe UI Semibold" panose="020B0502040204020203" pitchFamily="34" charset="0"/>
                      </a:endParaRP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9898"/>
                  </a:ext>
                </a:extLst>
              </a:tr>
              <a:tr h="0">
                <a:tc>
                  <a:txBody>
                    <a:bodyPr/>
                    <a:lstStyle/>
                    <a:p>
                      <a:pPr>
                        <a:lnSpc>
                          <a:spcPct val="100000"/>
                        </a:lnSpc>
                        <a:spcAft>
                          <a:spcPts val="300"/>
                        </a:spcAft>
                      </a:pPr>
                      <a:r>
                        <a:rPr lang="en-US" sz="900" b="0" i="0" kern="1200">
                          <a:solidFill>
                            <a:schemeClr val="accent5"/>
                          </a:solidFill>
                          <a:effectLst/>
                          <a:latin typeface="+mn-lt"/>
                          <a:ea typeface="+mn-ea"/>
                          <a:cs typeface="Segoe UI"/>
                        </a:rPr>
                        <a:t>Built for business. Designed for versatility.</a:t>
                      </a:r>
                    </a:p>
                  </a:txBody>
                  <a:tcPr marL="72000" marR="720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en-US" sz="900" b="0" i="0" kern="1200">
                          <a:solidFill>
                            <a:schemeClr val="accent5"/>
                          </a:solidFill>
                          <a:effectLst/>
                          <a:latin typeface="+mn-lt"/>
                          <a:ea typeface="+mn-ea"/>
                          <a:cs typeface="Segoe UI"/>
                        </a:rPr>
                        <a:t>Power and design, built for business workloads.</a:t>
                      </a:r>
                    </a:p>
                  </a:txBody>
                  <a:tcPr marL="72000" marR="720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en-US" sz="900" b="0" i="0" kern="1200">
                          <a:solidFill>
                            <a:schemeClr val="accent5"/>
                          </a:solidFill>
                          <a:effectLst/>
                          <a:latin typeface="+mn-lt"/>
                          <a:ea typeface="+mn-ea"/>
                          <a:cs typeface="Segoe UI"/>
                        </a:rPr>
                        <a:t>Create setups unique to your employees.</a:t>
                      </a:r>
                      <a:endParaRPr lang="en-US" sz="900" b="0" i="0" kern="1200" baseline="30000">
                        <a:solidFill>
                          <a:schemeClr val="accent5"/>
                        </a:solidFill>
                        <a:effectLst/>
                        <a:highlight>
                          <a:srgbClr val="FFFF00"/>
                        </a:highlight>
                        <a:latin typeface="+mn-lt"/>
                        <a:ea typeface="+mn-ea"/>
                        <a:cs typeface="Segoe UI"/>
                      </a:endParaRPr>
                    </a:p>
                  </a:txBody>
                  <a:tcPr marL="72000" marR="72000" marT="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842183"/>
                  </a:ext>
                </a:extLst>
              </a:tr>
              <a:tr h="180000">
                <a:tc>
                  <a:txBody>
                    <a:bodyPr/>
                    <a:lstStyle/>
                    <a:p>
                      <a:pPr marL="0" marR="0" lvl="0" indent="0" algn="l" rtl="0" eaLnBrk="1" fontAlgn="auto" latinLnBrk="0" hangingPunct="1">
                        <a:lnSpc>
                          <a:spcPct val="100000"/>
                        </a:lnSpc>
                        <a:spcBef>
                          <a:spcPts val="0"/>
                        </a:spcBef>
                        <a:spcAft>
                          <a:spcPts val="300"/>
                        </a:spcAft>
                        <a:buClrTx/>
                        <a:buSzTx/>
                        <a:buFont typeface="Arial" panose="020B0604020202020204" pitchFamily="34" charset="0"/>
                        <a:buNone/>
                      </a:pPr>
                      <a:r>
                        <a:rPr lang="en-US" sz="900" b="0" i="0" kern="1200">
                          <a:solidFill>
                            <a:schemeClr val="accent5"/>
                          </a:solidFill>
                          <a:effectLst/>
                          <a:latin typeface="+mj-lt"/>
                          <a:ea typeface="+mn-ea"/>
                          <a:cs typeface="Segoe UI"/>
                        </a:rPr>
                        <a:t>Key features </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300"/>
                        </a:spcAft>
                        <a:buClrTx/>
                        <a:buSzTx/>
                        <a:buFont typeface="Arial" panose="020B0604020202020204" pitchFamily="34" charset="0"/>
                        <a:buNone/>
                      </a:pPr>
                      <a:r>
                        <a:rPr lang="en-US" sz="900" b="0" i="0" kern="1200">
                          <a:solidFill>
                            <a:schemeClr val="accent5"/>
                          </a:solidFill>
                          <a:effectLst/>
                          <a:latin typeface="+mj-lt"/>
                          <a:ea typeface="+mn-ea"/>
                          <a:cs typeface="Segoe UI"/>
                        </a:rPr>
                        <a:t>Key features </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300"/>
                        </a:spcAft>
                        <a:buClrTx/>
                        <a:buSzTx/>
                        <a:buFont typeface="Arial" panose="020B0604020202020204" pitchFamily="34" charset="0"/>
                        <a:buNone/>
                      </a:pPr>
                      <a:r>
                        <a:rPr lang="en-US" sz="900" b="0" i="0" kern="1200">
                          <a:solidFill>
                            <a:schemeClr val="accent5"/>
                          </a:solidFill>
                          <a:effectLst/>
                          <a:latin typeface="+mj-lt"/>
                          <a:ea typeface="+mn-ea"/>
                          <a:cs typeface="Segoe UI"/>
                        </a:rPr>
                        <a:t>Key features </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027404"/>
                  </a:ext>
                </a:extLst>
              </a:tr>
              <a:tr h="640080">
                <a:tc>
                  <a:txBody>
                    <a:bodyPr/>
                    <a:lstStyle/>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Employees blaze through work with an Intel</a:t>
                      </a:r>
                      <a:r>
                        <a:rPr lang="en-US" sz="750" b="0" i="0" kern="1200" baseline="30000" dirty="0">
                          <a:solidFill>
                            <a:schemeClr val="accent5"/>
                          </a:solidFill>
                          <a:effectLst/>
                          <a:latin typeface="+mn-lt"/>
                          <a:ea typeface="+mn-ea"/>
                          <a:cs typeface="Segoe UI"/>
                        </a:rPr>
                        <a:t>® </a:t>
                      </a:r>
                      <a:r>
                        <a:rPr lang="en-US" sz="750" b="0" i="0" kern="1200" dirty="0">
                          <a:solidFill>
                            <a:schemeClr val="accent5"/>
                          </a:solidFill>
                          <a:effectLst/>
                          <a:latin typeface="+mn-lt"/>
                          <a:ea typeface="+mn-ea"/>
                          <a:cs typeface="Segoe UI"/>
                        </a:rPr>
                        <a:t>Core™ Ultra 5 </a:t>
                      </a:r>
                      <a:r>
                        <a:rPr lang="en-US" sz="750" b="0" i="0" kern="1200" noProof="0" dirty="0">
                          <a:solidFill>
                            <a:schemeClr val="accent5"/>
                          </a:solidFill>
                          <a:effectLst/>
                          <a:latin typeface="+mn-lt"/>
                          <a:ea typeface="+mn-ea"/>
                          <a:cs typeface="Segoe UI"/>
                        </a:rPr>
                        <a:t>processor </a:t>
                      </a:r>
                      <a:r>
                        <a:rPr lang="en-US" sz="750" b="0" i="0" kern="1200" dirty="0">
                          <a:solidFill>
                            <a:schemeClr val="accent5"/>
                          </a:solidFill>
                          <a:effectLst/>
                          <a:latin typeface="+mn-lt"/>
                          <a:ea typeface="+mn-ea"/>
                          <a:cs typeface="Segoe UI"/>
                        </a:rPr>
                        <a:t>135U or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Core™ </a:t>
                      </a:r>
                      <a:r>
                        <a:rPr lang="en-US" sz="700" b="0" i="0" u="none" strike="noStrike" kern="1200" noProof="0" dirty="0">
                          <a:solidFill>
                            <a:schemeClr val="accent5"/>
                          </a:solidFill>
                          <a:effectLst/>
                          <a:latin typeface="Segoe UI"/>
                        </a:rPr>
                        <a:t>Ultra</a:t>
                      </a:r>
                      <a:r>
                        <a:rPr lang="en-US" sz="750" b="0" i="0" kern="1200" dirty="0">
                          <a:solidFill>
                            <a:schemeClr val="accent5"/>
                          </a:solidFill>
                          <a:effectLst/>
                          <a:latin typeface="+mn-lt"/>
                          <a:ea typeface="+mn-ea"/>
                          <a:cs typeface="Segoe UI"/>
                        </a:rPr>
                        <a:t> 7 </a:t>
                      </a:r>
                      <a:r>
                        <a:rPr lang="en-US" sz="800" b="0" i="0" u="none" strike="noStrike" kern="1200" noProof="0" dirty="0">
                          <a:solidFill>
                            <a:schemeClr val="accent5"/>
                          </a:solidFill>
                          <a:effectLst/>
                          <a:latin typeface="Segoe UI"/>
                        </a:rPr>
                        <a:t>processor </a:t>
                      </a:r>
                      <a:r>
                        <a:rPr lang="en-US" sz="750" b="0" i="0" kern="1200" dirty="0">
                          <a:solidFill>
                            <a:schemeClr val="accent5"/>
                          </a:solidFill>
                          <a:effectLst/>
                          <a:latin typeface="+mn-lt"/>
                          <a:ea typeface="+mn-ea"/>
                          <a:cs typeface="Segoe UI"/>
                        </a:rPr>
                        <a:t>165U and up to 64GB of RAM.</a:t>
                      </a:r>
                      <a:r>
                        <a:rPr lang="en-US" sz="750" b="0" i="0" kern="1200" baseline="30000" dirty="0">
                          <a:solidFill>
                            <a:schemeClr val="accent5"/>
                          </a:solidFill>
                          <a:effectLst/>
                          <a:latin typeface="+mn-lt"/>
                          <a:ea typeface="+mn-ea"/>
                          <a:cs typeface="Segoe UI"/>
                        </a:rPr>
                        <a:t>2</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Unlock new AI-enhanced capabilities and power efficiency through the integrated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AI Boost.</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Keep people connected to what matters most with up to 19 hours of battery life</a:t>
                      </a:r>
                      <a:r>
                        <a:rPr lang="en-US" sz="750" b="0" i="0" kern="1200" baseline="30000" dirty="0">
                          <a:solidFill>
                            <a:schemeClr val="accent5"/>
                          </a:solidFill>
                          <a:effectLst/>
                          <a:latin typeface="+mn-lt"/>
                          <a:ea typeface="+mn-ea"/>
                          <a:cs typeface="Segoe UI"/>
                        </a:rPr>
                        <a:t>3</a:t>
                      </a:r>
                      <a:r>
                        <a:rPr lang="en-US" sz="750" b="0" i="0" kern="1200" dirty="0">
                          <a:solidFill>
                            <a:schemeClr val="accent5"/>
                          </a:solidFill>
                          <a:effectLst/>
                          <a:latin typeface="+mn-lt"/>
                          <a:ea typeface="+mn-ea"/>
                          <a:cs typeface="Segoe UI"/>
                        </a:rPr>
                        <a:t> and supported fast charging that can recharge your battery up </a:t>
                      </a:r>
                      <a:r>
                        <a:rPr lang="en-US" sz="750" b="0" i="0" kern="1200" dirty="0">
                          <a:solidFill>
                            <a:srgbClr val="505050"/>
                          </a:solidFill>
                          <a:effectLst/>
                          <a:latin typeface="+mn-lt"/>
                          <a:ea typeface="+mn-ea"/>
                          <a:cs typeface="Segoe UI"/>
                        </a:rPr>
                        <a:t>to 80% in </a:t>
                      </a:r>
                      <a:r>
                        <a:rPr lang="en-US" sz="750" b="0" i="0" kern="1200" dirty="0">
                          <a:solidFill>
                            <a:schemeClr val="accent5"/>
                          </a:solidFill>
                          <a:effectLst/>
                          <a:latin typeface="+mn-lt"/>
                          <a:ea typeface="+mn-ea"/>
                          <a:cs typeface="Segoe UI"/>
                        </a:rPr>
                        <a:t>an hour.</a:t>
                      </a:r>
                      <a:r>
                        <a:rPr lang="en-US" sz="750" b="0" i="0" kern="1200" baseline="30000" dirty="0">
                          <a:solidFill>
                            <a:schemeClr val="accent5"/>
                          </a:solidFill>
                          <a:effectLst/>
                          <a:latin typeface="+mn-lt"/>
                          <a:ea typeface="+mn-ea"/>
                          <a:cs typeface="Segoe UI"/>
                        </a:rPr>
                        <a:t>4</a:t>
                      </a:r>
                      <a:endParaRPr lang="en-US" sz="750" b="0" i="0" kern="1200" baseline="30000" dirty="0">
                        <a:solidFill>
                          <a:srgbClr val="505050"/>
                        </a:solidFill>
                        <a:effectLst/>
                        <a:latin typeface="+mn-lt"/>
                        <a:ea typeface="+mn-ea"/>
                        <a:cs typeface="Segoe UI"/>
                      </a:endParaRP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Unlock lifelike details with an AI-enhanced 1440p front-facing Surface Studio Camera that supports an ultrawide view and Windows Studio Effects like automatic framing and background blur.</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Widest field of view camera on a Windows PC and first Windows PC with a 114-degree field of view camera.</a:t>
                      </a:r>
                      <a:r>
                        <a:rPr lang="en-US" sz="750" b="0" i="0" kern="1200" baseline="30000" dirty="0">
                          <a:solidFill>
                            <a:schemeClr val="accent5"/>
                          </a:solidFill>
                          <a:effectLst/>
                          <a:latin typeface="+mn-lt"/>
                          <a:ea typeface="+mn-ea"/>
                          <a:cs typeface="Segoe UI"/>
                        </a:rPr>
                        <a:t> 14</a:t>
                      </a:r>
                      <a:endParaRPr lang="en-US" sz="750" b="0" i="0" kern="1200" dirty="0">
                        <a:solidFill>
                          <a:srgbClr val="505050"/>
                        </a:solidFill>
                        <a:effectLst/>
                        <a:latin typeface="+mn-lt"/>
                        <a:ea typeface="+mn-ea"/>
                        <a:cs typeface="Segoe UI"/>
                      </a:endParaRP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Work under any light with our PixelSense™ Flow touchscreen with anti-reflective technology and adaptive color.</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The Copilot key</a:t>
                      </a:r>
                      <a:r>
                        <a:rPr lang="en-US" sz="750" b="0" i="0" kern="1200" baseline="30000" dirty="0">
                          <a:solidFill>
                            <a:schemeClr val="accent5"/>
                          </a:solidFill>
                          <a:effectLst/>
                          <a:latin typeface="+mn-lt"/>
                          <a:ea typeface="+mn-ea"/>
                          <a:cs typeface="Segoe UI"/>
                        </a:rPr>
                        <a:t>5 </a:t>
                      </a:r>
                      <a:r>
                        <a:rPr lang="en-US" sz="750" b="0" i="0" kern="1200" dirty="0">
                          <a:solidFill>
                            <a:schemeClr val="accent5"/>
                          </a:solidFill>
                          <a:effectLst/>
                          <a:latin typeface="+mn-lt"/>
                          <a:ea typeface="+mn-ea"/>
                          <a:cs typeface="Segoe UI"/>
                        </a:rPr>
                        <a:t>on Surface Pro Keyboard</a:t>
                      </a:r>
                      <a:r>
                        <a:rPr lang="en-US" sz="750" b="0" i="0" kern="1200" baseline="30000" dirty="0">
                          <a:solidFill>
                            <a:schemeClr val="accent5"/>
                          </a:solidFill>
                          <a:effectLst/>
                          <a:latin typeface="+mn-lt"/>
                          <a:ea typeface="+mn-ea"/>
                          <a:cs typeface="Segoe UI"/>
                        </a:rPr>
                        <a:t>15</a:t>
                      </a:r>
                      <a:r>
                        <a:rPr lang="en-US" sz="750" b="0" i="0" kern="1200" dirty="0">
                          <a:solidFill>
                            <a:schemeClr val="accent5"/>
                          </a:solidFill>
                          <a:effectLst/>
                          <a:latin typeface="+mn-lt"/>
                          <a:ea typeface="+mn-ea"/>
                          <a:cs typeface="Segoe UI"/>
                        </a:rPr>
                        <a:t> provides quick access to Copilot</a:t>
                      </a:r>
                      <a:r>
                        <a:rPr lang="en-US" sz="750" b="0" i="0" kern="1200" baseline="30000" dirty="0">
                          <a:solidFill>
                            <a:schemeClr val="accent5"/>
                          </a:solidFill>
                          <a:effectLst/>
                          <a:latin typeface="+mn-lt"/>
                          <a:ea typeface="+mn-ea"/>
                          <a:cs typeface="Segoe UI"/>
                        </a:rPr>
                        <a:t>1</a:t>
                      </a:r>
                      <a:r>
                        <a:rPr lang="en-US" sz="750" b="0" i="0" kern="1200" dirty="0">
                          <a:solidFill>
                            <a:schemeClr val="accent5"/>
                          </a:solidFill>
                          <a:effectLst/>
                          <a:latin typeface="+mn-lt"/>
                          <a:ea typeface="+mn-ea"/>
                          <a:cs typeface="Segoe UI"/>
                        </a:rPr>
                        <a:t> in Windows 11 Pro</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Employees can authenticate securely with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Windows Hello for Business or use the built-in NFC reader</a:t>
                      </a:r>
                      <a:r>
                        <a:rPr lang="en-US" sz="750" b="0" i="0" kern="1200" baseline="30000" dirty="0">
                          <a:solidFill>
                            <a:schemeClr val="accent5"/>
                          </a:solidFill>
                          <a:effectLst/>
                          <a:latin typeface="+mn-lt"/>
                          <a:ea typeface="+mn-ea"/>
                          <a:cs typeface="Segoe UI"/>
                        </a:rPr>
                        <a:t>6</a:t>
                      </a:r>
                      <a:r>
                        <a:rPr lang="en-US" sz="750" b="0" i="0" kern="1200" dirty="0">
                          <a:solidFill>
                            <a:schemeClr val="accent5"/>
                          </a:solidFill>
                          <a:effectLst/>
                          <a:latin typeface="+mn-lt"/>
                          <a:ea typeface="+mn-ea"/>
                          <a:cs typeface="Segoe UI"/>
                        </a:rPr>
                        <a:t> to sign in with their badges.</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Keep devices performing at their peak with updated repair options like QR codes built into the device.</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With simplified repairability and replacement components, Surface Pro 10 helps minimize waste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and extend the lifespan of your devices.</a:t>
                      </a:r>
                      <a:r>
                        <a:rPr lang="en-US" sz="750" b="0" i="0" kern="1200" baseline="30000" dirty="0">
                          <a:solidFill>
                            <a:schemeClr val="accent5"/>
                          </a:solidFill>
                          <a:effectLst/>
                          <a:latin typeface="+mn-lt"/>
                          <a:ea typeface="+mn-ea"/>
                          <a:cs typeface="Segoe UI"/>
                        </a:rPr>
                        <a:t>7</a:t>
                      </a: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Help employees handle any workload with an </a:t>
                      </a:r>
                      <a:r>
                        <a:rPr lang="pt-BR" sz="750" b="0" i="0" kern="1200" dirty="0">
                          <a:solidFill>
                            <a:schemeClr val="accent5"/>
                          </a:solidFill>
                          <a:effectLst/>
                          <a:latin typeface="+mn-lt"/>
                          <a:ea typeface="+mn-ea"/>
                          <a:cs typeface="Segoe UI"/>
                        </a:rPr>
                        <a:t>Intel</a:t>
                      </a:r>
                      <a:r>
                        <a:rPr lang="en-US" sz="750" b="0" i="0" kern="1200" baseline="30000" dirty="0">
                          <a:solidFill>
                            <a:schemeClr val="accent5"/>
                          </a:solidFill>
                          <a:effectLst/>
                          <a:latin typeface="+mn-lt"/>
                          <a:ea typeface="+mn-ea"/>
                          <a:cs typeface="Segoe UI"/>
                        </a:rPr>
                        <a:t>®</a:t>
                      </a:r>
                      <a:r>
                        <a:rPr lang="pt-BR" sz="750" b="0" i="0" kern="1200" dirty="0">
                          <a:solidFill>
                            <a:schemeClr val="accent5"/>
                          </a:solidFill>
                          <a:effectLst/>
                          <a:latin typeface="+mn-lt"/>
                          <a:ea typeface="+mn-ea"/>
                          <a:cs typeface="Segoe UI"/>
                        </a:rPr>
                        <a:t> Core™ Ultra 5 </a:t>
                      </a:r>
                      <a:r>
                        <a:rPr lang="pt-BR" sz="750" b="0" i="0" kern="1200" noProof="0" dirty="0">
                          <a:solidFill>
                            <a:schemeClr val="accent5"/>
                          </a:solidFill>
                          <a:effectLst/>
                          <a:latin typeface="+mn-lt"/>
                          <a:ea typeface="+mn-ea"/>
                          <a:cs typeface="Segoe UI"/>
                        </a:rPr>
                        <a:t>processor</a:t>
                      </a:r>
                      <a:r>
                        <a:rPr lang="en-US" sz="750" b="0" i="0" kern="1200" noProof="0" dirty="0">
                          <a:solidFill>
                            <a:schemeClr val="accent5"/>
                          </a:solidFill>
                          <a:effectLst/>
                          <a:latin typeface="+mn-lt"/>
                          <a:ea typeface="+mn-ea"/>
                          <a:cs typeface="Segoe UI"/>
                        </a:rPr>
                        <a:t> </a:t>
                      </a:r>
                      <a:r>
                        <a:rPr lang="pt-BR" sz="750" b="0" i="0" kern="1200" dirty="0">
                          <a:solidFill>
                            <a:schemeClr val="accent5"/>
                          </a:solidFill>
                          <a:effectLst/>
                          <a:latin typeface="+mn-lt"/>
                          <a:ea typeface="+mn-ea"/>
                          <a:cs typeface="Segoe UI"/>
                        </a:rPr>
                        <a:t>135H or Intel</a:t>
                      </a:r>
                      <a:r>
                        <a:rPr lang="en-US" sz="750" b="0" i="0" kern="1200" baseline="30000" dirty="0">
                          <a:solidFill>
                            <a:schemeClr val="accent5"/>
                          </a:solidFill>
                          <a:effectLst/>
                          <a:latin typeface="+mn-lt"/>
                          <a:ea typeface="+mn-ea"/>
                          <a:cs typeface="Segoe UI"/>
                        </a:rPr>
                        <a:t>®</a:t>
                      </a:r>
                      <a:r>
                        <a:rPr lang="pt-BR" sz="750" b="0" i="0" kern="1200" dirty="0">
                          <a:solidFill>
                            <a:schemeClr val="accent5"/>
                          </a:solidFill>
                          <a:effectLst/>
                          <a:latin typeface="+mn-lt"/>
                          <a:ea typeface="+mn-ea"/>
                          <a:cs typeface="Segoe UI"/>
                        </a:rPr>
                        <a:t> Core™ Ultra 7 </a:t>
                      </a:r>
                      <a:r>
                        <a:rPr lang="pt-BR" sz="750" b="0" i="0" kern="1200" noProof="0" dirty="0">
                          <a:solidFill>
                            <a:schemeClr val="accent5"/>
                          </a:solidFill>
                          <a:effectLst/>
                          <a:latin typeface="+mn-lt"/>
                          <a:ea typeface="+mn-ea"/>
                          <a:cs typeface="Segoe UI"/>
                        </a:rPr>
                        <a:t>processor</a:t>
                      </a:r>
                      <a:r>
                        <a:rPr lang="pt-BR" sz="750" b="0" i="0" kern="1200" dirty="0">
                          <a:solidFill>
                            <a:schemeClr val="accent5"/>
                          </a:solidFill>
                          <a:effectLst/>
                          <a:latin typeface="+mn-lt"/>
                          <a:ea typeface="+mn-ea"/>
                          <a:cs typeface="Segoe UI"/>
                        </a:rPr>
                        <a:t> 165H </a:t>
                      </a:r>
                      <a:r>
                        <a:rPr lang="en-US" sz="750" b="0" i="0" kern="1200" dirty="0">
                          <a:solidFill>
                            <a:schemeClr val="accent5"/>
                          </a:solidFill>
                          <a:effectLst/>
                          <a:latin typeface="+mn-lt"/>
                          <a:ea typeface="+mn-ea"/>
                          <a:cs typeface="Segoe UI"/>
                        </a:rPr>
                        <a:t>and up to 64GB of RAM.</a:t>
                      </a:r>
                      <a:r>
                        <a:rPr lang="en-US" sz="750" b="0" i="0" kern="1200" baseline="30000" dirty="0">
                          <a:solidFill>
                            <a:schemeClr val="accent5"/>
                          </a:solidFill>
                          <a:effectLst/>
                          <a:latin typeface="+mn-lt"/>
                          <a:ea typeface="+mn-ea"/>
                          <a:cs typeface="Segoe UI"/>
                        </a:rPr>
                        <a:t>2</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Unlock new AI-enhanced capabilities and power efficiency through the integrated Intel</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AI Boost.</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Longer, all-day battery life lasting up to 19 hours keeps users focused and on task.</a:t>
                      </a:r>
                      <a:r>
                        <a:rPr lang="en-US" sz="750" b="0" i="0" strike="noStrike" kern="1200" baseline="30000" dirty="0">
                          <a:solidFill>
                            <a:schemeClr val="accent5"/>
                          </a:solidFill>
                          <a:effectLst/>
                          <a:latin typeface="+mn-lt"/>
                          <a:ea typeface="+mn-ea"/>
                          <a:cs typeface="Segoe UI"/>
                        </a:rPr>
                        <a:t>3</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The AI-enhanced 1080p front-facing Surface Studio Camera supports Windows Studio Effects like automatic framing, eye contact, and background blur.</a:t>
                      </a:r>
                      <a:endParaRPr lang="en-US" sz="750" b="0" i="0" kern="1200" dirty="0">
                        <a:solidFill>
                          <a:srgbClr val="505050"/>
                        </a:solidFill>
                        <a:effectLst/>
                        <a:latin typeface="+mn-lt"/>
                        <a:ea typeface="+mn-ea"/>
                        <a:cs typeface="Segoe UI"/>
                      </a:endParaRPr>
                    </a:p>
                    <a:p>
                      <a:pPr marL="171450" indent="-171450">
                        <a:lnSpc>
                          <a:spcPct val="100000"/>
                        </a:lnSpc>
                        <a:spcAft>
                          <a:spcPts val="300"/>
                        </a:spcAft>
                        <a:buFont typeface="Arial" panose="020B0604020202020204" pitchFamily="34" charset="0"/>
                        <a:buChar char="•"/>
                      </a:pPr>
                      <a:r>
                        <a:rPr lang="en-US" sz="750" b="0" i="0" kern="1200" dirty="0">
                          <a:solidFill>
                            <a:srgbClr val="505050"/>
                          </a:solidFill>
                          <a:effectLst/>
                          <a:latin typeface="+mn-lt"/>
                          <a:ea typeface="+mn-ea"/>
                          <a:cs typeface="Segoe UI"/>
                        </a:rPr>
                        <a:t>Anti-reflective technology and adaptive color enable users to work indoors </a:t>
                      </a:r>
                      <a:r>
                        <a:rPr lang="en-US" sz="750" b="0" i="0" kern="1200" dirty="0">
                          <a:solidFill>
                            <a:schemeClr val="accent5"/>
                          </a:solidFill>
                          <a:effectLst/>
                          <a:latin typeface="+mn-lt"/>
                          <a:ea typeface="+mn-ea"/>
                          <a:cs typeface="Segoe UI"/>
                        </a:rPr>
                        <a:t>and out with a consistent, optimal luminance level.</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a:solidFill>
                            <a:schemeClr val="accent5"/>
                          </a:solidFill>
                          <a:effectLst/>
                          <a:latin typeface="+mn-lt"/>
                          <a:ea typeface="+mn-ea"/>
                          <a:cs typeface="Segoe UI"/>
                        </a:rPr>
                        <a:t>The Copilot key</a:t>
                      </a:r>
                      <a:r>
                        <a:rPr lang="en-US" sz="750" b="0" i="0" kern="1200" baseline="30000" dirty="0">
                          <a:solidFill>
                            <a:schemeClr val="accent5"/>
                          </a:solidFill>
                          <a:effectLst/>
                          <a:latin typeface="+mn-lt"/>
                          <a:ea typeface="+mn-ea"/>
                          <a:cs typeface="Segoe UI"/>
                        </a:rPr>
                        <a:t>5 </a:t>
                      </a:r>
                      <a:r>
                        <a:rPr lang="en-US" sz="750" b="0" i="0" kern="1200" dirty="0">
                          <a:solidFill>
                            <a:schemeClr val="accent5"/>
                          </a:solidFill>
                          <a:effectLst/>
                          <a:latin typeface="+mn-lt"/>
                          <a:ea typeface="+mn-ea"/>
                          <a:cs typeface="Segoe UI"/>
                        </a:rPr>
                        <a:t>provides quick access to Copilot</a:t>
                      </a:r>
                      <a:r>
                        <a:rPr lang="en-US" sz="750" b="0" i="0" kern="1200" baseline="30000" dirty="0">
                          <a:solidFill>
                            <a:schemeClr val="accent5"/>
                          </a:solidFill>
                          <a:effectLst/>
                          <a:latin typeface="+mn-lt"/>
                          <a:ea typeface="+mn-ea"/>
                          <a:cs typeface="Segoe UI"/>
                        </a:rPr>
                        <a:t>1</a:t>
                      </a:r>
                      <a:r>
                        <a:rPr lang="en-US" sz="750" b="0" i="0" kern="1200" dirty="0">
                          <a:solidFill>
                            <a:schemeClr val="accent5"/>
                          </a:solidFill>
                          <a:effectLst/>
                          <a:latin typeface="+mn-lt"/>
                          <a:ea typeface="+mn-ea"/>
                          <a:cs typeface="Segoe UI"/>
                        </a:rPr>
                        <a:t> in Windows 11 Pro</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Give employees another way to sign in securely using an optional integrated smart card reader.</a:t>
                      </a:r>
                      <a:r>
                        <a:rPr lang="en-US" sz="750" b="0" i="0" kern="1200" baseline="30000" dirty="0">
                          <a:solidFill>
                            <a:schemeClr val="accent5"/>
                          </a:solidFill>
                          <a:effectLst/>
                          <a:latin typeface="+mn-lt"/>
                          <a:ea typeface="+mn-ea"/>
                          <a:cs typeface="Segoe UI"/>
                        </a:rPr>
                        <a:t>8</a:t>
                      </a:r>
                    </a:p>
                    <a:p>
                      <a:pPr marL="171450" marR="0" lvl="0" indent="-171450" algn="l" rtl="0" eaLnBrk="1" fontAlgn="auto" latinLnBrk="0" hangingPunct="1">
                        <a:lnSpc>
                          <a:spcPct val="100000"/>
                        </a:lnSpc>
                        <a:spcBef>
                          <a:spcPts val="0"/>
                        </a:spcBef>
                        <a:spcAft>
                          <a:spcPts val="300"/>
                        </a:spcAft>
                        <a:buClrTx/>
                        <a:buSzTx/>
                        <a:buFont typeface="Arial" panose="020B0604020202020204" pitchFamily="34" charset="0"/>
                        <a:buChar char="•"/>
                      </a:pPr>
                      <a:r>
                        <a:rPr lang="en-US" sz="750" b="0" i="0" kern="1200" dirty="0" err="1">
                          <a:solidFill>
                            <a:schemeClr val="accent5"/>
                          </a:solidFill>
                          <a:effectLst/>
                          <a:latin typeface="+mn-lt"/>
                          <a:ea typeface="+mn-ea"/>
                          <a:cs typeface="Segoe UI"/>
                        </a:rPr>
                        <a:t>Omnisonic</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speakers with Dolby</a:t>
                      </a:r>
                      <a:r>
                        <a:rPr lang="en-US" sz="750" b="0" i="0" kern="1200" baseline="30000" dirty="0">
                          <a:solidFill>
                            <a:schemeClr val="accent5"/>
                          </a:solidFill>
                          <a:effectLst/>
                          <a:latin typeface="+mn-lt"/>
                          <a:ea typeface="+mn-ea"/>
                          <a:cs typeface="Segoe UI"/>
                        </a:rPr>
                        <a:t>®</a:t>
                      </a:r>
                      <a:r>
                        <a:rPr lang="en-US" sz="750" b="0" i="0" kern="1200" dirty="0">
                          <a:solidFill>
                            <a:schemeClr val="accent5"/>
                          </a:solidFill>
                          <a:effectLst/>
                          <a:latin typeface="+mn-lt"/>
                          <a:ea typeface="+mn-ea"/>
                          <a:cs typeface="Segoe UI"/>
                        </a:rPr>
                        <a:t> Atmos</a:t>
                      </a:r>
                      <a:r>
                        <a:rPr lang="en-US" sz="750" b="0" i="0" kern="1200" baseline="30000" dirty="0">
                          <a:solidFill>
                            <a:schemeClr val="accent5"/>
                          </a:solidFill>
                          <a:effectLst/>
                          <a:latin typeface="+mn-lt"/>
                          <a:ea typeface="+mn-ea"/>
                          <a:cs typeface="Segoe UI"/>
                        </a:rPr>
                        <a:t>® </a:t>
                      </a:r>
                      <a:r>
                        <a:rPr lang="en-US" sz="750" b="0" i="0" kern="1200" dirty="0">
                          <a:solidFill>
                            <a:schemeClr val="accent5"/>
                          </a:solidFill>
                          <a:effectLst/>
                          <a:latin typeface="+mn-lt"/>
                          <a:ea typeface="+mn-ea"/>
                          <a:cs typeface="Segoe UI"/>
                        </a:rPr>
                        <a:t>and dual Studio Mics </a:t>
                      </a:r>
                      <a:r>
                        <a:rPr lang="en-US" sz="750" b="0" i="0" kern="1200" dirty="0">
                          <a:solidFill>
                            <a:srgbClr val="505050"/>
                          </a:solidFill>
                          <a:effectLst/>
                          <a:latin typeface="+mn-lt"/>
                          <a:ea typeface="+mn-ea"/>
                          <a:cs typeface="Segoe UI"/>
                        </a:rPr>
                        <a:t>with voice focus</a:t>
                      </a:r>
                      <a:r>
                        <a:rPr lang="en-US" sz="750" b="0" i="0" kern="1200" baseline="30000" dirty="0">
                          <a:solidFill>
                            <a:srgbClr val="505050"/>
                          </a:solidFill>
                          <a:effectLst/>
                          <a:latin typeface="+mn-lt"/>
                          <a:ea typeface="+mn-ea"/>
                          <a:cs typeface="Segoe UI"/>
                        </a:rPr>
                        <a:t>9</a:t>
                      </a:r>
                      <a:r>
                        <a:rPr lang="en-US" sz="750" b="0" i="0" kern="1200" dirty="0">
                          <a:solidFill>
                            <a:srgbClr val="505050"/>
                          </a:solidFill>
                          <a:effectLst/>
                          <a:latin typeface="+mn-lt"/>
                          <a:ea typeface="+mn-ea"/>
                          <a:cs typeface="Segoe UI"/>
                        </a:rPr>
                        <a:t> </a:t>
                      </a:r>
                      <a:r>
                        <a:rPr lang="en-US" sz="750" b="0" i="0" kern="1200" dirty="0">
                          <a:solidFill>
                            <a:schemeClr val="accent5"/>
                          </a:solidFill>
                          <a:effectLst/>
                          <a:latin typeface="+mn-lt"/>
                          <a:ea typeface="+mn-ea"/>
                          <a:cs typeface="Segoe UI"/>
                        </a:rPr>
                        <a:t>improve vocal clarity for immersive meetings, transcription accuracy, and </a:t>
                      </a:r>
                      <a:br>
                        <a:rPr lang="en-US" sz="750" b="0" i="0" kern="1200" dirty="0">
                          <a:solidFill>
                            <a:srgbClr val="505050"/>
                          </a:solidFill>
                          <a:effectLst/>
                          <a:latin typeface="+mn-lt"/>
                          <a:ea typeface="+mn-ea"/>
                          <a:cs typeface="Segoe UI"/>
                        </a:rPr>
                      </a:br>
                      <a:r>
                        <a:rPr lang="en-US" sz="750" b="0" i="0" kern="1200" dirty="0">
                          <a:solidFill>
                            <a:schemeClr val="accent5"/>
                          </a:solidFill>
                          <a:effectLst/>
                          <a:latin typeface="+mn-lt"/>
                          <a:ea typeface="+mn-ea"/>
                          <a:cs typeface="Segoe UI"/>
                        </a:rPr>
                        <a:t>AI-enhanced dictation in Microsoft 365</a:t>
                      </a:r>
                      <a:r>
                        <a:rPr lang="en-US" sz="750" b="0" i="0" kern="1200" baseline="30000" dirty="0">
                          <a:solidFill>
                            <a:schemeClr val="accent5"/>
                          </a:solidFill>
                          <a:effectLst/>
                          <a:latin typeface="+mn-lt"/>
                          <a:ea typeface="+mn-ea"/>
                          <a:cs typeface="Segoe UI"/>
                        </a:rPr>
                        <a:t>10</a:t>
                      </a:r>
                      <a:r>
                        <a:rPr lang="en-US" sz="750" b="0" i="0" kern="1200" dirty="0">
                          <a:solidFill>
                            <a:schemeClr val="accent5"/>
                          </a:solidFill>
                          <a:effectLst/>
                          <a:latin typeface="+mn-lt"/>
                          <a:ea typeface="+mn-ea"/>
                          <a:cs typeface="Segoe UI"/>
                        </a:rPr>
                        <a:t> apps.</a:t>
                      </a:r>
                      <a:r>
                        <a:rPr lang="en-US" sz="750" b="0" i="0" kern="1200" baseline="30000" dirty="0">
                          <a:solidFill>
                            <a:schemeClr val="accent5"/>
                          </a:solidFill>
                          <a:effectLst/>
                          <a:latin typeface="+mn-lt"/>
                          <a:ea typeface="+mn-ea"/>
                          <a:cs typeface="Segoe UI"/>
                        </a:rPr>
                        <a:t> </a:t>
                      </a:r>
                    </a:p>
                    <a:p>
                      <a:pPr marL="171450" marR="0" lvl="0"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750" b="0" i="0" kern="1200" dirty="0">
                          <a:solidFill>
                            <a:schemeClr val="accent5"/>
                          </a:solidFill>
                          <a:effectLst/>
                          <a:latin typeface="+mn-lt"/>
                          <a:ea typeface="+mn-ea"/>
                          <a:cs typeface="Segoe UI"/>
                        </a:rPr>
                        <a:t>Maintain your fleet with updated repair options like QR codes built into the device.</a:t>
                      </a:r>
                    </a:p>
                    <a:p>
                      <a:pPr marL="171450" indent="-171450">
                        <a:lnSpc>
                          <a:spcPct val="100000"/>
                        </a:lnSpc>
                        <a:spcAft>
                          <a:spcPts val="300"/>
                        </a:spcAft>
                        <a:buFont typeface="Arial" panose="020B0604020202020204" pitchFamily="34" charset="0"/>
                        <a:buChar char="•"/>
                      </a:pPr>
                      <a:r>
                        <a:rPr lang="en-US" sz="750" b="0" i="0" kern="1200" baseline="0" dirty="0">
                          <a:solidFill>
                            <a:schemeClr val="accent5"/>
                          </a:solidFill>
                          <a:effectLst/>
                          <a:latin typeface="+mn-lt"/>
                          <a:ea typeface="+mn-ea"/>
                          <a:cs typeface="Segoe UI"/>
                        </a:rPr>
                        <a:t>Extend the lifetime of your devices with simplified repairs and replaceable parts including the motherboard and battery.</a:t>
                      </a:r>
                      <a:r>
                        <a:rPr lang="en-US" sz="750" b="0" i="0" kern="1200" baseline="30000" dirty="0">
                          <a:solidFill>
                            <a:schemeClr val="accent5"/>
                          </a:solidFill>
                          <a:effectLst/>
                          <a:latin typeface="+mn-lt"/>
                          <a:ea typeface="+mn-ea"/>
                          <a:cs typeface="Segoe UI"/>
                        </a:rPr>
                        <a:t>7</a:t>
                      </a:r>
                    </a:p>
                    <a:p>
                      <a:pPr marL="171450" indent="-171450">
                        <a:lnSpc>
                          <a:spcPct val="100000"/>
                        </a:lnSpc>
                        <a:spcAft>
                          <a:spcPts val="300"/>
                        </a:spcAft>
                        <a:buFont typeface="Arial" panose="020B0604020202020204" pitchFamily="34" charset="0"/>
                        <a:buChar char="•"/>
                      </a:pPr>
                      <a:endParaRPr lang="en-US" sz="400" kern="1200" dirty="0">
                        <a:solidFill>
                          <a:schemeClr val="accent5"/>
                        </a:solidFill>
                        <a:latin typeface="+mn-lt"/>
                        <a:ea typeface="+mn-ea"/>
                        <a:cs typeface="Segoe UI"/>
                      </a:endParaRP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Give employees an adaptable mouse they can customize with a Microsoft Adaptive Mouse Tail</a:t>
                      </a:r>
                      <a:r>
                        <a:rPr lang="en-US" sz="750" b="0" i="0" kern="1200" baseline="30000" dirty="0">
                          <a:solidFill>
                            <a:schemeClr val="accent5"/>
                          </a:solidFill>
                          <a:effectLst/>
                          <a:latin typeface="+mn-lt"/>
                          <a:ea typeface="+mn-ea"/>
                          <a:cs typeface="Segoe UI"/>
                        </a:rPr>
                        <a:t> </a:t>
                      </a:r>
                      <a:r>
                        <a:rPr lang="en-US" sz="750" b="0" i="0" kern="1200" dirty="0">
                          <a:solidFill>
                            <a:schemeClr val="accent5"/>
                          </a:solidFill>
                          <a:effectLst/>
                          <a:latin typeface="+mn-lt"/>
                          <a:ea typeface="+mn-ea"/>
                          <a:cs typeface="Segoe UI"/>
                        </a:rPr>
                        <a:t>and Thumb Support</a:t>
                      </a:r>
                      <a:r>
                        <a:rPr lang="en-US" sz="750" b="0" i="0" kern="1200" baseline="30000" dirty="0">
                          <a:solidFill>
                            <a:schemeClr val="accent5"/>
                          </a:solidFill>
                          <a:effectLst/>
                          <a:latin typeface="+mn-lt"/>
                          <a:ea typeface="+mn-ea"/>
                          <a:cs typeface="Segoe UI"/>
                        </a:rPr>
                        <a:t>11</a:t>
                      </a:r>
                      <a:r>
                        <a:rPr lang="en-US" sz="750" b="0" i="0" kern="1200" dirty="0">
                          <a:solidFill>
                            <a:schemeClr val="accent5"/>
                          </a:solidFill>
                          <a:effectLst/>
                          <a:latin typeface="+mn-lt"/>
                          <a:ea typeface="+mn-ea"/>
                          <a:cs typeface="Segoe UI"/>
                        </a:rPr>
                        <a:t> or mouse tails they 3D print through Shapeways</a:t>
                      </a:r>
                      <a:r>
                        <a:rPr lang="en-US" sz="750" b="0" i="0" kern="1200" baseline="30000" dirty="0">
                          <a:solidFill>
                            <a:schemeClr val="accent5"/>
                          </a:solidFill>
                          <a:effectLst/>
                          <a:latin typeface="+mn-lt"/>
                          <a:ea typeface="+mn-ea"/>
                          <a:cs typeface="Segoe UI"/>
                        </a:rPr>
                        <a:t>12, 13</a:t>
                      </a:r>
                      <a:r>
                        <a:rPr lang="en-US" sz="750" b="0" i="0" kern="1200" dirty="0">
                          <a:solidFill>
                            <a:schemeClr val="accent5"/>
                          </a:solidFill>
                          <a:effectLst/>
                          <a:latin typeface="+mn-lt"/>
                          <a:ea typeface="+mn-ea"/>
                          <a:cs typeface="Segoe UI"/>
                        </a:rPr>
                        <a:t> </a:t>
                      </a:r>
                      <a:r>
                        <a:rPr lang="en-US" sz="750" b="0" i="0" kern="1200" baseline="0" dirty="0">
                          <a:solidFill>
                            <a:schemeClr val="accent5"/>
                          </a:solidFill>
                          <a:effectLst/>
                          <a:latin typeface="+mn-lt"/>
                          <a:ea typeface="+mn-ea"/>
                          <a:cs typeface="Segoe UI"/>
                        </a:rPr>
                        <a:t>to </a:t>
                      </a:r>
                      <a:r>
                        <a:rPr lang="en-US" sz="750" b="0" i="0" kern="1200" dirty="0">
                          <a:solidFill>
                            <a:schemeClr val="accent5"/>
                          </a:solidFill>
                          <a:effectLst/>
                          <a:latin typeface="+mn-lt"/>
                          <a:ea typeface="+mn-ea"/>
                          <a:cs typeface="Segoe UI"/>
                        </a:rPr>
                        <a:t>create a navigation tool that truly works for them. </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Replace or augment traditional keyboards with the adaptive wireless Adaptive Hub and buttons that help increase productivity by allowing employees to easily create their own custom inputs and shortcuts to use their apps more efficiently.</a:t>
                      </a:r>
                      <a:r>
                        <a:rPr lang="en-US" sz="750" b="0" i="0" kern="1200" baseline="30000" dirty="0">
                          <a:solidFill>
                            <a:schemeClr val="accent5"/>
                          </a:solidFill>
                          <a:effectLst/>
                          <a:latin typeface="+mn-lt"/>
                          <a:ea typeface="+mn-ea"/>
                          <a:cs typeface="Segoe UI"/>
                        </a:rPr>
                        <a:t>11</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Discover Microsoft-approved button topper and mouse tail designs through Shapeways</a:t>
                      </a:r>
                      <a:r>
                        <a:rPr lang="en-US" sz="750" b="0" i="0" kern="1200" baseline="30000" dirty="0">
                          <a:solidFill>
                            <a:schemeClr val="accent5"/>
                          </a:solidFill>
                          <a:effectLst/>
                          <a:latin typeface="+mn-lt"/>
                          <a:ea typeface="+mn-ea"/>
                          <a:cs typeface="Segoe UI"/>
                        </a:rPr>
                        <a:t>12, 13</a:t>
                      </a:r>
                      <a:r>
                        <a:rPr lang="en-US" sz="750" b="0" i="0" kern="1200" dirty="0">
                          <a:solidFill>
                            <a:schemeClr val="accent5"/>
                          </a:solidFill>
                          <a:effectLst/>
                          <a:latin typeface="+mn-lt"/>
                          <a:ea typeface="+mn-ea"/>
                          <a:cs typeface="Segoe UI"/>
                        </a:rPr>
                        <a:t> for a custom experience unique to employees’ needs.</a:t>
                      </a:r>
                      <a:r>
                        <a:rPr lang="en-US" sz="750" b="0" i="0" kern="1200" baseline="30000" dirty="0">
                          <a:solidFill>
                            <a:schemeClr val="accent5"/>
                          </a:solidFill>
                          <a:effectLst/>
                          <a:latin typeface="+mn-lt"/>
                          <a:ea typeface="+mn-ea"/>
                          <a:cs typeface="Segoe UI"/>
                        </a:rPr>
                        <a:t> </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The Microsoft adaptive accessories are as portable as their device – easy to pair with up to three devices to travel wherever work happens.</a:t>
                      </a:r>
                      <a:r>
                        <a:rPr lang="en-US" sz="750" b="0" i="0" kern="1200" baseline="30000" dirty="0">
                          <a:solidFill>
                            <a:schemeClr val="accent5"/>
                          </a:solidFill>
                          <a:effectLst/>
                          <a:latin typeface="+mn-lt"/>
                          <a:ea typeface="+mn-ea"/>
                          <a:cs typeface="Segoe UI"/>
                        </a:rPr>
                        <a:t>11</a:t>
                      </a:r>
                    </a:p>
                    <a:p>
                      <a:pPr marL="171450" indent="-171450">
                        <a:lnSpc>
                          <a:spcPct val="100000"/>
                        </a:lnSpc>
                        <a:spcAft>
                          <a:spcPts val="300"/>
                        </a:spcAft>
                        <a:buFont typeface="Arial" panose="020B0604020202020204" pitchFamily="34" charset="0"/>
                        <a:buChar char="•"/>
                      </a:pPr>
                      <a:r>
                        <a:rPr lang="en-US" sz="750" b="0" i="0" kern="1200" dirty="0">
                          <a:solidFill>
                            <a:schemeClr val="accent5"/>
                          </a:solidFill>
                          <a:effectLst/>
                          <a:latin typeface="+mn-lt"/>
                          <a:ea typeface="+mn-ea"/>
                          <a:cs typeface="Segoe UI"/>
                        </a:rPr>
                        <a:t>Unlock employees’ potential and remove barriers with Microsoft Adaptive Accessories, and increase productivity with Windows and Microsoft 365.</a:t>
                      </a:r>
                      <a:r>
                        <a:rPr lang="en-US" sz="750" b="0" i="0" strike="noStrike" kern="1200" baseline="30000" dirty="0">
                          <a:solidFill>
                            <a:schemeClr val="accent5"/>
                          </a:solidFill>
                          <a:effectLst/>
                          <a:latin typeface="+mn-lt"/>
                          <a:ea typeface="+mn-ea"/>
                          <a:cs typeface="Segoe UI"/>
                        </a:rPr>
                        <a:t>10</a:t>
                      </a:r>
                      <a:endParaRPr lang="en-US" sz="750" b="0" i="0" strike="noStrike" kern="1200" dirty="0">
                        <a:solidFill>
                          <a:schemeClr val="accent5"/>
                        </a:solidFill>
                        <a:effectLst/>
                        <a:latin typeface="+mn-lt"/>
                        <a:ea typeface="+mn-ea"/>
                        <a:cs typeface="Segoe UI"/>
                      </a:endParaRPr>
                    </a:p>
                    <a:p>
                      <a:pPr marL="171450" indent="-171450">
                        <a:lnSpc>
                          <a:spcPct val="100000"/>
                        </a:lnSpc>
                        <a:spcAft>
                          <a:spcPts val="300"/>
                        </a:spcAft>
                        <a:buFont typeface="Arial" panose="020B0604020202020204" pitchFamily="34" charset="0"/>
                        <a:buChar char="•"/>
                      </a:pPr>
                      <a:endParaRPr lang="en-US" sz="900" b="0" i="0" kern="1200" dirty="0">
                        <a:solidFill>
                          <a:schemeClr val="accent5"/>
                        </a:solidFill>
                        <a:effectLst/>
                        <a:latin typeface="+mn-lt"/>
                        <a:ea typeface="+mn-ea"/>
                        <a:cs typeface="Segoe UI"/>
                      </a:endParaRPr>
                    </a:p>
                  </a:txBody>
                  <a:tcPr marL="72000" marR="7200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633"/>
                  </a:ext>
                </a:extLst>
              </a:tr>
            </a:tbl>
          </a:graphicData>
        </a:graphic>
      </p:graphicFrame>
    </p:spTree>
    <p:extLst>
      <p:ext uri="{BB962C8B-B14F-4D97-AF65-F5344CB8AC3E}">
        <p14:creationId xmlns:p14="http://schemas.microsoft.com/office/powerpoint/2010/main" val="2281388570"/>
      </p:ext>
    </p:extLst>
  </p:cSld>
  <p:clrMapOvr>
    <a:masterClrMapping/>
  </p:clrMapOvr>
</p:sld>
</file>

<file path=ppt/theme/theme1.xml><?xml version="1.0" encoding="utf-8"?>
<a:theme xmlns:a="http://schemas.openxmlformats.org/drawingml/2006/main" name="Surface template">
  <a:themeElements>
    <a:clrScheme name="Microsoft Surface Palette - Rich Black">
      <a:dk1>
        <a:srgbClr val="000000"/>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Surface PowerPoint Template June 2022" id="{35749D72-EEAD-47CA-B43A-52A02FD24170}" vid="{D6539849-05AD-404C-9025-087FE055A5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07dd98-2587-49fa-b3fd-0d2822af6e01" xsi:nil="true"/>
    <lcf76f155ced4ddcb4097134ff3c332f xmlns="7778166b-3c8b-4436-829f-423ea005d92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1D4F6F59094F4FAB5FF485017D1503" ma:contentTypeVersion="13" ma:contentTypeDescription="Create a new document." ma:contentTypeScope="" ma:versionID="e14ff5c7ded411aecf9ce0e8380c4cc2">
  <xsd:schema xmlns:xsd="http://www.w3.org/2001/XMLSchema" xmlns:xs="http://www.w3.org/2001/XMLSchema" xmlns:p="http://schemas.microsoft.com/office/2006/metadata/properties" xmlns:ns2="7778166b-3c8b-4436-829f-423ea005d922" xmlns:ns3="ea07dd98-2587-49fa-b3fd-0d2822af6e01" targetNamespace="http://schemas.microsoft.com/office/2006/metadata/properties" ma:root="true" ma:fieldsID="193f37d22b2c1e85ee67137482f5ce37" ns2:_="" ns3:_="">
    <xsd:import namespace="7778166b-3c8b-4436-829f-423ea005d922"/>
    <xsd:import namespace="ea07dd98-2587-49fa-b3fd-0d2822af6e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78166b-3c8b-4436-829f-423ea005d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493955c-aee5-4048-913e-a74d07b033e1"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07dd98-2587-49fa-b3fd-0d2822af6e0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f48ceec-8ff1-44ab-8a60-63d1bd742aba}" ma:internalName="TaxCatchAll" ma:showField="CatchAllData" ma:web="ea07dd98-2587-49fa-b3fd-0d2822af6e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4E077E-F0FA-4190-9E77-ECDCE8B32060}">
  <ds:schemaRefs>
    <ds:schemaRef ds:uri="87f721f0-2fef-4e78-8e28-23132586248d"/>
    <ds:schemaRef ds:uri="adb3c99b-b671-4b4d-9064-6f3e7018f5c7"/>
    <ds:schemaRef ds:uri="c7f42495-82a7-4229-8baf-41454a956f43"/>
    <ds:schemaRef ds:uri="f3a5ea48-e7a5-4b9c-9ee3-edfb2de368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230e9df3-be65-4c73-a93b-d1236ebd677e"/>
    <ds:schemaRef ds:uri="a41d4afa-e03f-42b1-ac3a-54861a9e82fa"/>
    <ds:schemaRef ds:uri="ea07dd98-2587-49fa-b3fd-0d2822af6e01"/>
    <ds:schemaRef ds:uri="7778166b-3c8b-4436-829f-423ea005d922"/>
  </ds:schemaRefs>
</ds:datastoreItem>
</file>

<file path=customXml/itemProps2.xml><?xml version="1.0" encoding="utf-8"?>
<ds:datastoreItem xmlns:ds="http://schemas.openxmlformats.org/officeDocument/2006/customXml" ds:itemID="{EA187F98-0FED-4ED1-A160-5B44EE43C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78166b-3c8b-4436-829f-423ea005d922"/>
    <ds:schemaRef ds:uri="ea07dd98-2587-49fa-b3fd-0d2822af6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BFC2A5-6919-4F88-B89B-B69A55B6DCAC}">
  <ds:schemaRefs>
    <ds:schemaRef ds:uri="http://schemas.microsoft.com/sharepoint/v3/contenttype/forms"/>
  </ds:schemaRefs>
</ds:datastoreItem>
</file>

<file path=docMetadata/LabelInfo.xml><?xml version="1.0" encoding="utf-8"?>
<clbl:labelList xmlns:clbl="http://schemas.microsoft.com/office/2020/mipLabelMetadata">
  <clbl:label id="{b7b9f8f9-3cae-48b6-8b79-2f3f184fa0ea}"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TotalTime>
  <Words>1264</Words>
  <Application>Microsoft Office PowerPoint</Application>
  <PresentationFormat>Widescreen</PresentationFormat>
  <Paragraphs>42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Segoe UI</vt:lpstr>
      <vt:lpstr>Segoe UI Light</vt:lpstr>
      <vt:lpstr>Times New Roman</vt:lpstr>
      <vt:lpstr>Wingdings</vt:lpstr>
      <vt:lpstr>Surface template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Agardi</dc:creator>
  <cp:lastModifiedBy>Alvin Fayman</cp:lastModifiedBy>
  <cp:revision>3</cp:revision>
  <dcterms:created xsi:type="dcterms:W3CDTF">2024-01-26T16:36:30Z</dcterms:created>
  <dcterms:modified xsi:type="dcterms:W3CDTF">2024-04-03T23:54:31Z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0x010100561D4F6F59094F4FAB5FF485017D1503</vt:lpwstr>
  </property>
  <property fmtid="{D5CDD505-2E9C-101B-9397-08002B2CF9AE}" pid="3" name="MediaServiceImageTags">
    <vt:lpwstr/>
  </property>
  <property fmtid="{D5CDD505-2E9C-101B-9397-08002B2CF9AE}" pid="4" name="Order">
    <vt:lpwstr>96400.0000000000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