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65" r:id="rId5"/>
    <p:sldId id="268" r:id="rId6"/>
  </p:sldIdLst>
  <p:sldSz cx="7569200" cy="10693400"/>
  <p:notesSz cx="7569200" cy="10693400"/>
  <p:embeddedFontLst>
    <p:embeddedFont>
      <p:font typeface="Segoe Pro SemiLight" panose="020B0402040204020203" pitchFamily="34" charset="0"/>
      <p:regular r:id="rId7"/>
      <p:italic r:id="rId8"/>
    </p:embeddedFont>
    <p:embeddedFont>
      <p:font typeface="Segoe Sans Display" pitchFamily="2" charset="0"/>
      <p:regular r:id="rId9"/>
      <p:bold r:id="rId10"/>
      <p:italic r:id="rId11"/>
      <p:boldItalic r:id="rId12"/>
    </p:embeddedFont>
    <p:embeddedFont>
      <p:font typeface="Segoe Sans Small" pitchFamily="2" charset="0"/>
      <p:regular r:id="rId13"/>
      <p:bold r:id="rId14"/>
      <p:italic r:id="rId15"/>
      <p:boldItalic r:id="rId16"/>
    </p:embeddedFont>
    <p:embeddedFont>
      <p:font typeface="Segoe Sans Text" pitchFamily="2" charset="0"/>
      <p:regular r:id="rId17"/>
      <p:bold r:id="rId18"/>
      <p:italic r:id="rId19"/>
      <p:boldItalic r:id="rId20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B41A2B-AE5E-12C2-B4C1-C054F1D349B4}" name="Tan Wei Chuang Matthew" initials="TC" userId="S::matthew@transmissionagency.com::b3cff08f-eccf-4406-a895-3db79814a0c5" providerId="AD"/>
  <p188:author id="{5957B336-6144-AF88-CBC2-D13F4A448587}" name="Gabby O'Driscoll" initials="GO" userId="S::gabby.odriscoll@transmissionagency.com::fc713520-97da-45da-91ce-643dada15f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B9"/>
    <a:srgbClr val="ECE9E8"/>
    <a:srgbClr val="E7E2E1"/>
    <a:srgbClr val="D9D3D1"/>
    <a:srgbClr val="CCC4C2"/>
    <a:srgbClr val="73645F"/>
    <a:srgbClr val="E5E0DF"/>
    <a:srgbClr val="E5E1DF"/>
    <a:srgbClr val="E2DDD9"/>
    <a:srgbClr val="E1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56B1C-04E8-445B-9B09-DE367241810D}" v="1" dt="2025-07-22T16:31:12.12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7" autoAdjust="0"/>
    <p:restoredTop sz="94660"/>
  </p:normalViewPr>
  <p:slideViewPr>
    <p:cSldViewPr snapToGrid="0">
      <p:cViewPr>
        <p:scale>
          <a:sx n="125" d="100"/>
          <a:sy n="125" d="100"/>
        </p:scale>
        <p:origin x="1488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5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9.fntdata"/><Relationship Id="rId23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bg1"/>
                </a:solidFill>
                <a:latin typeface="Segoe Pro SemiLight"/>
                <a:cs typeface="Segoe Pro S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8"/>
          <p:cNvSpPr/>
          <p:nvPr/>
        </p:nvSpPr>
        <p:spPr>
          <a:xfrm>
            <a:off x="247650" y="317500"/>
            <a:ext cx="7073900" cy="6858000"/>
          </a:xfrm>
          <a:custGeom>
            <a:avLst/>
            <a:gdLst/>
            <a:ahLst/>
            <a:cxnLst/>
            <a:rect l="l" t="t" r="r" b="b"/>
            <a:pathLst>
              <a:path w="7073900" h="7213600">
                <a:moveTo>
                  <a:pt x="7073900" y="0"/>
                </a:moveTo>
                <a:lnTo>
                  <a:pt x="0" y="0"/>
                </a:lnTo>
                <a:lnTo>
                  <a:pt x="0" y="7213396"/>
                </a:lnTo>
                <a:lnTo>
                  <a:pt x="7073900" y="7213396"/>
                </a:lnTo>
                <a:lnTo>
                  <a:pt x="707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9900" y="1695598"/>
            <a:ext cx="2863850" cy="1188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cs typeface="Segoe Pro Semi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460" y="2459482"/>
            <a:ext cx="681228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3528" y="9944862"/>
            <a:ext cx="242214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460" y="9944862"/>
            <a:ext cx="174091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9824" y="9944862"/>
            <a:ext cx="174091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t&amp;source=web&amp;rct=j&amp;opi=89978449&amp;url=https://www.microsoft.com/content/dam/microsoft/final/en-us/microsoft-product-and-services/surface/security/Microsoft-Surface-TCO-whitepaper.pdf&amp;ved=2ahUKEwjMsfT2wJeNAxWYLtAFHZuNLWEQFnoECBUQAQ&amp;usg=AOvVaw3oVAjgaUIHyzNRBpdqyOvv" TargetMode="External"/><Relationship Id="rId3" Type="http://schemas.openxmlformats.org/officeDocument/2006/relationships/hyperlink" Target="https://support.microsoft.com/en-us/windows/use-live-captions-to-better-understand-audio-b52da59c-14b8-4031-aeeb-f6a47e6055df" TargetMode="External"/><Relationship Id="rId7" Type="http://schemas.openxmlformats.org/officeDocument/2006/relationships/image" Target="../media/image5.svg"/><Relationship Id="rId2" Type="http://schemas.openxmlformats.org/officeDocument/2006/relationships/hyperlink" Target="https://aka.ms/SurfaceIDCWhitepape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19337-3010-6C7D-4FA3-709BB2417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A person sitting at a table using a computer&#10;&#10;AI-generated content may be incorrect.">
            <a:extLst>
              <a:ext uri="{FF2B5EF4-FFF2-40B4-BE49-F238E27FC236}">
                <a16:creationId xmlns:a16="http://schemas.microsoft.com/office/drawing/2014/main" id="{C2FD3B92-1140-FD03-8C39-3A8F63991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3"/>
          <a:stretch>
            <a:fillRect/>
          </a:stretch>
        </p:blipFill>
        <p:spPr>
          <a:xfrm>
            <a:off x="0" y="0"/>
            <a:ext cx="7569200" cy="4179111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29D86CD-D62F-DA88-C4B3-66BD46FC255F}"/>
              </a:ext>
            </a:extLst>
          </p:cNvPr>
          <p:cNvSpPr/>
          <p:nvPr/>
        </p:nvSpPr>
        <p:spPr>
          <a:xfrm>
            <a:off x="0" y="-1"/>
            <a:ext cx="7564690" cy="4179111"/>
          </a:xfrm>
          <a:prstGeom prst="rect">
            <a:avLst/>
          </a:prstGeom>
          <a:gradFill flip="none" rotWithShape="1">
            <a:gsLst>
              <a:gs pos="48000">
                <a:srgbClr val="E5E1DF">
                  <a:alpha val="93333"/>
                </a:srgbClr>
              </a:gs>
              <a:gs pos="65000">
                <a:schemeClr val="tx2">
                  <a:alpha val="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26FF26-AA59-7BB0-189C-92A3FD582D2F}"/>
              </a:ext>
            </a:extLst>
          </p:cNvPr>
          <p:cNvSpPr/>
          <p:nvPr/>
        </p:nvSpPr>
        <p:spPr>
          <a:xfrm>
            <a:off x="0" y="0"/>
            <a:ext cx="7569200" cy="2840539"/>
          </a:xfrm>
          <a:prstGeom prst="rect">
            <a:avLst/>
          </a:prstGeom>
          <a:gradFill flip="none" rotWithShape="1">
            <a:gsLst>
              <a:gs pos="23000">
                <a:srgbClr val="E5E1DF"/>
              </a:gs>
              <a:gs pos="50000">
                <a:schemeClr val="tx2">
                  <a:alpha val="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07010581-6B58-D66E-17A7-817CF32E1F86}"/>
              </a:ext>
            </a:extLst>
          </p:cNvPr>
          <p:cNvSpPr txBox="1">
            <a:spLocks/>
          </p:cNvSpPr>
          <p:nvPr/>
        </p:nvSpPr>
        <p:spPr>
          <a:xfrm>
            <a:off x="561735" y="7122346"/>
            <a:ext cx="6441754" cy="6152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Turn security into a business advantage. Employees can do their best work anywhere </a:t>
            </a:r>
            <a:br>
              <a:rPr lang="en-US" sz="1150"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and anytime,</a:t>
            </a:r>
            <a:r>
              <a:rPr lang="en-US" sz="1150" baseline="3000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6</a:t>
            </a: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 since Surface devices are protected from chip to cloud,</a:t>
            </a:r>
            <a:r>
              <a:rPr lang="en-US" sz="1150" baseline="3000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7</a:t>
            </a: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 include a built-in </a:t>
            </a:r>
            <a:br>
              <a:rPr lang="en-US" sz="1150"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Microsoft Pluton security processor, and offer </a:t>
            </a:r>
            <a:r>
              <a:rPr lang="en-US" sz="1150" err="1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passwordless</a:t>
            </a: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 authentication.</a:t>
            </a:r>
            <a:endParaRPr lang="en-SG" sz="1150">
              <a:solidFill>
                <a:schemeClr val="tx1"/>
              </a:solidFill>
              <a:latin typeface="Segoe Sans Text"/>
              <a:ea typeface="Times New Roman" panose="02020603050405020304" pitchFamily="18" charset="0"/>
              <a:cs typeface="Segoe Sans Text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DE8A2B77-A404-6894-C08C-AD02F28F31AF}"/>
              </a:ext>
            </a:extLst>
          </p:cNvPr>
          <p:cNvSpPr txBox="1"/>
          <p:nvPr/>
        </p:nvSpPr>
        <p:spPr>
          <a:xfrm>
            <a:off x="355843" y="7813959"/>
            <a:ext cx="6853537" cy="475600"/>
          </a:xfrm>
          <a:prstGeom prst="rect">
            <a:avLst/>
          </a:prstGeom>
        </p:spPr>
        <p:txBody>
          <a:bodyPr vert="horz" wrap="square" lIns="0" tIns="0" rIns="0" bIns="90000" rtlCol="0" anchor="ctr">
            <a:spAutoFit/>
          </a:bodyPr>
          <a:lstStyle/>
          <a:p>
            <a:pPr algn="ctr"/>
            <a:r>
              <a:rPr lang="en-US" sz="2500">
                <a:solidFill>
                  <a:srgbClr val="0078D4"/>
                </a:solidFill>
                <a:latin typeface="Segoe Sans Display"/>
                <a:cs typeface="Segoe Sans Display"/>
              </a:rPr>
              <a:t>25% </a:t>
            </a: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more efficient device management and security</a:t>
            </a:r>
            <a:r>
              <a:rPr lang="en-US" sz="1150" baseline="3000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5</a:t>
            </a:r>
            <a:endParaRPr lang="en-SG" sz="1150" baseline="30000">
              <a:solidFill>
                <a:schemeClr val="tx1"/>
              </a:solidFill>
              <a:latin typeface="Segoe Sans Text" pitchFamily="2" charset="0"/>
              <a:ea typeface="Times New Roman" panose="02020603050405020304" pitchFamily="18" charset="0"/>
              <a:cs typeface="Segoe Sans Text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4D38E9FB-E7B7-629B-CF02-6912ADD71AB7}"/>
              </a:ext>
            </a:extLst>
          </p:cNvPr>
          <p:cNvSpPr txBox="1">
            <a:spLocks/>
          </p:cNvSpPr>
          <p:nvPr/>
        </p:nvSpPr>
        <p:spPr>
          <a:xfrm>
            <a:off x="561735" y="9526425"/>
            <a:ext cx="6441754" cy="6152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By integrating advanced AI capabilities directly into hardware and software, </a:t>
            </a:r>
            <a:b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Surface Copilot+ PCs transform the way your teams interact with technology, </a:t>
            </a:r>
            <a:b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enabling your business to stay competitive as workplace AI keeps evolving.</a:t>
            </a:r>
            <a:endParaRPr lang="en-SG" sz="1150">
              <a:solidFill>
                <a:schemeClr val="tx1"/>
              </a:solidFill>
              <a:latin typeface="Segoe Sans Text" pitchFamily="2" charset="0"/>
              <a:ea typeface="Times New Roman" panose="02020603050405020304" pitchFamily="18" charset="0"/>
              <a:cs typeface="Segoe Sans Text" pitchFamily="2" charset="0"/>
            </a:endParaRPr>
          </a:p>
        </p:txBody>
      </p:sp>
      <p:sp>
        <p:nvSpPr>
          <p:cNvPr id="66" name="object 19">
            <a:extLst>
              <a:ext uri="{FF2B5EF4-FFF2-40B4-BE49-F238E27FC236}">
                <a16:creationId xmlns:a16="http://schemas.microsoft.com/office/drawing/2014/main" id="{6F173E8A-C1CD-4D6C-163F-FD361BE3EF6B}"/>
              </a:ext>
            </a:extLst>
          </p:cNvPr>
          <p:cNvSpPr txBox="1"/>
          <p:nvPr/>
        </p:nvSpPr>
        <p:spPr>
          <a:xfrm>
            <a:off x="362124" y="2115190"/>
            <a:ext cx="3122482" cy="1252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20000"/>
              </a:lnSpc>
            </a:pPr>
            <a:r>
              <a:rPr lang="en-US" sz="115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rPr>
              <a:t>Why think small just because you’re a smaller business? Advances in technology let you set your sights higher and reach for more ambitious goals. Built for the next wave of AI-powered work, Surface Copilot+ PCs</a:t>
            </a:r>
            <a:r>
              <a:rPr lang="en-US" sz="1150" baseline="3000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rPr>
              <a:t>1</a:t>
            </a:r>
            <a:r>
              <a:rPr lang="en-US" sz="115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rPr>
              <a:t> allow you to dream big and stay competitive, today and tomorrow.</a:t>
            </a:r>
          </a:p>
        </p:txBody>
      </p:sp>
      <p:sp>
        <p:nvSpPr>
          <p:cNvPr id="67" name="object 19">
            <a:extLst>
              <a:ext uri="{FF2B5EF4-FFF2-40B4-BE49-F238E27FC236}">
                <a16:creationId xmlns:a16="http://schemas.microsoft.com/office/drawing/2014/main" id="{1BBB5F4C-4E69-4C4E-E5EB-492D0062A6C5}"/>
              </a:ext>
            </a:extLst>
          </p:cNvPr>
          <p:cNvSpPr txBox="1"/>
          <p:nvPr/>
        </p:nvSpPr>
        <p:spPr>
          <a:xfrm>
            <a:off x="362120" y="1001533"/>
            <a:ext cx="5582479" cy="905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10000"/>
              </a:lnSpc>
            </a:pPr>
            <a:r>
              <a:rPr lang="en-US" sz="28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rPr>
              <a:t>You don’t have to </a:t>
            </a:r>
            <a:br>
              <a:rPr lang="en-US" sz="28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rPr>
            </a:br>
            <a:r>
              <a:rPr lang="en-US" sz="280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rPr>
              <a:t>be big to dream big</a:t>
            </a: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11740F08-E525-35E2-053D-9A720A1E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821" y="384474"/>
            <a:ext cx="1930401" cy="25820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400103-E938-EF52-15A5-F1089F4AD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8889" y="405657"/>
            <a:ext cx="1213723" cy="214569"/>
          </a:xfrm>
          <a:prstGeom prst="rect">
            <a:avLst/>
          </a:prstGeom>
        </p:spPr>
      </p:pic>
      <p:pic>
        <p:nvPicPr>
          <p:cNvPr id="79" name="Picture 78" descr="A person sitting on a chair using a computer&#10;&#10;AI-generated content may be incorrect.">
            <a:extLst>
              <a:ext uri="{FF2B5EF4-FFF2-40B4-BE49-F238E27FC236}">
                <a16:creationId xmlns:a16="http://schemas.microsoft.com/office/drawing/2014/main" id="{598F1217-3E1B-52B7-0621-4B964F6FB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5" t="17223"/>
          <a:stretch>
            <a:fillRect/>
          </a:stretch>
        </p:blipFill>
        <p:spPr>
          <a:xfrm>
            <a:off x="3980248" y="0"/>
            <a:ext cx="3588952" cy="4179111"/>
          </a:xfrm>
          <a:prstGeom prst="rect">
            <a:avLst/>
          </a:prstGeom>
        </p:spPr>
      </p:pic>
      <p:sp>
        <p:nvSpPr>
          <p:cNvPr id="55" name="object 14">
            <a:extLst>
              <a:ext uri="{FF2B5EF4-FFF2-40B4-BE49-F238E27FC236}">
                <a16:creationId xmlns:a16="http://schemas.microsoft.com/office/drawing/2014/main" id="{04B90DE1-417C-AEC7-2ACE-9FB9F54C9BCF}"/>
              </a:ext>
            </a:extLst>
          </p:cNvPr>
          <p:cNvSpPr txBox="1">
            <a:spLocks/>
          </p:cNvSpPr>
          <p:nvPr/>
        </p:nvSpPr>
        <p:spPr>
          <a:xfrm>
            <a:off x="561735" y="4712722"/>
            <a:ext cx="6441754" cy="6152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With powerful processors,</a:t>
            </a:r>
            <a:r>
              <a:rPr lang="en-US" sz="1150" baseline="3000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2,3</a:t>
            </a: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 on-device AI acceleration, and faster, smarter Windows Search,</a:t>
            </a:r>
            <a:r>
              <a:rPr lang="en-US" sz="1150" baseline="3000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4</a:t>
            </a:r>
            <a:b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Surface Copilot+ PCs enable your teams to multitask with more efficiency and deliver </a:t>
            </a:r>
            <a:b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faster results even when the pressure is on. </a:t>
            </a:r>
            <a:endParaRPr lang="en-SG" sz="1150">
              <a:solidFill>
                <a:schemeClr val="tx1"/>
              </a:solidFill>
              <a:latin typeface="Segoe Sans Text" pitchFamily="2" charset="0"/>
              <a:ea typeface="Times New Roman" panose="02020603050405020304" pitchFamily="18" charset="0"/>
              <a:cs typeface="Segoe Sans Text" pitchFamily="2" charset="0"/>
            </a:endParaRPr>
          </a:p>
        </p:txBody>
      </p:sp>
      <p:sp>
        <p:nvSpPr>
          <p:cNvPr id="70" name="object 19">
            <a:extLst>
              <a:ext uri="{FF2B5EF4-FFF2-40B4-BE49-F238E27FC236}">
                <a16:creationId xmlns:a16="http://schemas.microsoft.com/office/drawing/2014/main" id="{9BEA79BD-F652-6C8E-B8E6-15C9AAF01446}"/>
              </a:ext>
            </a:extLst>
          </p:cNvPr>
          <p:cNvSpPr txBox="1"/>
          <p:nvPr/>
        </p:nvSpPr>
        <p:spPr>
          <a:xfrm>
            <a:off x="355843" y="5340533"/>
            <a:ext cx="6853537" cy="505159"/>
          </a:xfrm>
          <a:prstGeom prst="rect">
            <a:avLst/>
          </a:prstGeom>
        </p:spPr>
        <p:txBody>
          <a:bodyPr vert="horz" wrap="square" lIns="0" tIns="0" rIns="0" bIns="90000" rtlCol="0" anchor="ctr">
            <a:spAutoFit/>
          </a:bodyPr>
          <a:lstStyle/>
          <a:p>
            <a:pPr marR="5080" algn="ctr">
              <a:lnSpc>
                <a:spcPct val="120000"/>
              </a:lnSpc>
            </a:pPr>
            <a:r>
              <a:rPr lang="en-US" sz="250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</a:rPr>
              <a:t>18.8 </a:t>
            </a:r>
            <a:r>
              <a:rPr lang="en-US" sz="115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rPr>
              <a:t>hours of increased productivity with Surface</a:t>
            </a:r>
            <a:r>
              <a:rPr lang="en-US" sz="1150" baseline="30000">
                <a:solidFill>
                  <a:schemeClr val="tx1"/>
                </a:solidFill>
                <a:latin typeface="Segoe Sans Text" pitchFamily="2" charset="0"/>
                <a:cs typeface="Segoe Sans Text" pitchFamily="2" charset="0"/>
              </a:rPr>
              <a:t>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9FCF42-F281-5356-F105-427830D5C765}"/>
              </a:ext>
            </a:extLst>
          </p:cNvPr>
          <p:cNvGrpSpPr/>
          <p:nvPr/>
        </p:nvGrpSpPr>
        <p:grpSpPr>
          <a:xfrm>
            <a:off x="1177747" y="3688445"/>
            <a:ext cx="5213707" cy="835241"/>
            <a:chOff x="1142876" y="3688445"/>
            <a:chExt cx="5213707" cy="8352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473E3A-CCBA-C992-B99C-E08222886176}"/>
                </a:ext>
              </a:extLst>
            </p:cNvPr>
            <p:cNvGrpSpPr/>
            <p:nvPr/>
          </p:nvGrpSpPr>
          <p:grpSpPr>
            <a:xfrm>
              <a:off x="1142876" y="3688445"/>
              <a:ext cx="2506178" cy="835241"/>
              <a:chOff x="1253607" y="3688445"/>
              <a:chExt cx="2506178" cy="835241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BA1D18D-F035-5988-D339-551A60F42BE2}"/>
                  </a:ext>
                </a:extLst>
              </p:cNvPr>
              <p:cNvSpPr/>
              <p:nvPr/>
            </p:nvSpPr>
            <p:spPr>
              <a:xfrm>
                <a:off x="1253607" y="3793644"/>
                <a:ext cx="2506178" cy="730042"/>
              </a:xfrm>
              <a:prstGeom prst="roundRect">
                <a:avLst>
                  <a:gd name="adj" fmla="val 5786"/>
                </a:avLst>
              </a:prstGeom>
              <a:gradFill flip="none" rotWithShape="1">
                <a:gsLst>
                  <a:gs pos="57000">
                    <a:schemeClr val="tx2">
                      <a:alpha val="95000"/>
                    </a:schemeClr>
                  </a:gs>
                  <a:gs pos="90000">
                    <a:schemeClr val="tx2">
                      <a:alpha val="30000"/>
                    </a:schemeClr>
                  </a:gs>
                </a:gsLst>
                <a:lin ang="5400000" scaled="0"/>
                <a:tileRect/>
              </a:gradFill>
              <a:ln w="6350">
                <a:gradFill>
                  <a:gsLst>
                    <a:gs pos="30000">
                      <a:schemeClr val="tx2">
                        <a:alpha val="80000"/>
                      </a:schemeClr>
                    </a:gs>
                    <a:gs pos="90000">
                      <a:schemeClr val="tx2">
                        <a:alpha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6" name="object 14">
                <a:extLst>
                  <a:ext uri="{FF2B5EF4-FFF2-40B4-BE49-F238E27FC236}">
                    <a16:creationId xmlns:a16="http://schemas.microsoft.com/office/drawing/2014/main" id="{F4C12614-93EF-140E-18E2-3D80D2965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3607" y="4126428"/>
                <a:ext cx="2506178" cy="146450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10000"/>
                  </a:lnSpc>
                </a:pP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“Just the basics will do”</a:t>
                </a:r>
                <a:endParaRPr lang="en-SG" sz="950">
                  <a:solidFill>
                    <a:schemeClr val="tx1"/>
                  </a:solidFill>
                  <a:latin typeface="Segoe Sans Text" pitchFamily="2" charset="0"/>
                  <a:ea typeface="Times New Roman" panose="02020603050405020304" pitchFamily="18" charset="0"/>
                  <a:cs typeface="Segoe Sans Text" pitchFamily="2" charset="0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0DA75A71-1E63-BD5E-3008-3D2AFE4647C1}"/>
                  </a:ext>
                </a:extLst>
              </p:cNvPr>
              <p:cNvGrpSpPr/>
              <p:nvPr/>
            </p:nvGrpSpPr>
            <p:grpSpPr>
              <a:xfrm>
                <a:off x="1632459" y="3688445"/>
                <a:ext cx="1748474" cy="211250"/>
                <a:chOff x="1607264" y="4458848"/>
                <a:chExt cx="1748474" cy="211250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E00EAC1C-7017-86CE-8D01-45FCE9BAE0F8}"/>
                    </a:ext>
                  </a:extLst>
                </p:cNvPr>
                <p:cNvSpPr/>
                <p:nvPr/>
              </p:nvSpPr>
              <p:spPr>
                <a:xfrm>
                  <a:off x="1926505" y="4458848"/>
                  <a:ext cx="1109992" cy="21125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G" sz="950">
                    <a:latin typeface="Segoe Sans Text" pitchFamily="2" charset="0"/>
                    <a:cs typeface="Segoe Sans Text" pitchFamily="2" charset="0"/>
                  </a:endParaRPr>
                </a:p>
              </p:txBody>
            </p:sp>
            <p:sp>
              <p:nvSpPr>
                <p:cNvPr id="62" name="object 14">
                  <a:extLst>
                    <a:ext uri="{FF2B5EF4-FFF2-40B4-BE49-F238E27FC236}">
                      <a16:creationId xmlns:a16="http://schemas.microsoft.com/office/drawing/2014/main" id="{919CB0AE-C5B9-0438-C5BC-F051C520B9E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07264" y="4476676"/>
                  <a:ext cx="1748474" cy="175591"/>
                </a:xfrm>
                <a:prstGeom prst="rect">
                  <a:avLst/>
                </a:prstGeom>
              </p:spPr>
              <p:txBody>
                <a:bodyPr vert="horz" wrap="square" lIns="0" tIns="0" rIns="0" bIns="18000" rtlCol="0" anchor="ctr">
                  <a:spAutoFit/>
                </a:bodyPr>
                <a:lstStyle>
                  <a:lvl1pPr>
                    <a:defRPr sz="3800" b="0" i="0">
                      <a:solidFill>
                        <a:schemeClr val="bg1"/>
                      </a:solidFill>
                      <a:latin typeface="Segoe Pro SemiLight"/>
                      <a:ea typeface="+mj-ea"/>
                      <a:cs typeface="Segoe Pro SemiLight"/>
                    </a:defRPr>
                  </a:lvl1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sz="950">
                      <a:solidFill>
                        <a:schemeClr val="tx2"/>
                      </a:solidFill>
                      <a:latin typeface="Segoe Sans Text" pitchFamily="2" charset="0"/>
                      <a:ea typeface="Segoe UI" panose="020B0502040204020203" pitchFamily="34" charset="0"/>
                      <a:cs typeface="Segoe Sans Text" pitchFamily="2" charset="0"/>
                    </a:rPr>
                    <a:t>Thinking small</a:t>
                  </a:r>
                  <a:endParaRPr lang="en-SG" sz="950">
                    <a:solidFill>
                      <a:schemeClr val="tx2"/>
                    </a:solidFill>
                    <a:latin typeface="Segoe Sans Text" pitchFamily="2" charset="0"/>
                    <a:ea typeface="Times New Roman" panose="02020603050405020304" pitchFamily="18" charset="0"/>
                    <a:cs typeface="Segoe Sans Text" pitchFamily="2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0D48E25-21CA-CA3E-FD8E-386C9070FEEC}"/>
                </a:ext>
              </a:extLst>
            </p:cNvPr>
            <p:cNvGrpSpPr/>
            <p:nvPr/>
          </p:nvGrpSpPr>
          <p:grpSpPr>
            <a:xfrm>
              <a:off x="3846690" y="3688445"/>
              <a:ext cx="2509893" cy="835241"/>
              <a:chOff x="4027163" y="3688445"/>
              <a:chExt cx="2509893" cy="83524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5006C8D-90E4-A33A-C06C-0CF8B053F980}"/>
                  </a:ext>
                </a:extLst>
              </p:cNvPr>
              <p:cNvSpPr/>
              <p:nvPr/>
            </p:nvSpPr>
            <p:spPr>
              <a:xfrm>
                <a:off x="4029020" y="3793644"/>
                <a:ext cx="2506178" cy="730042"/>
              </a:xfrm>
              <a:prstGeom prst="roundRect">
                <a:avLst>
                  <a:gd name="adj" fmla="val 5786"/>
                </a:avLst>
              </a:prstGeom>
              <a:gradFill flip="none" rotWithShape="1">
                <a:gsLst>
                  <a:gs pos="57000">
                    <a:schemeClr val="tx2">
                      <a:alpha val="95000"/>
                    </a:schemeClr>
                  </a:gs>
                  <a:gs pos="90000">
                    <a:schemeClr val="tx2">
                      <a:alpha val="30000"/>
                    </a:schemeClr>
                  </a:gs>
                </a:gsLst>
                <a:lin ang="5400000" scaled="0"/>
                <a:tileRect/>
              </a:gradFill>
              <a:ln w="6350">
                <a:gradFill>
                  <a:gsLst>
                    <a:gs pos="30000">
                      <a:schemeClr val="tx2">
                        <a:alpha val="80000"/>
                      </a:schemeClr>
                    </a:gs>
                    <a:gs pos="90000">
                      <a:schemeClr val="tx2">
                        <a:alpha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8" name="object 14">
                <a:extLst>
                  <a:ext uri="{FF2B5EF4-FFF2-40B4-BE49-F238E27FC236}">
                    <a16:creationId xmlns:a16="http://schemas.microsoft.com/office/drawing/2014/main" id="{1D1F7FF8-2386-714F-4AE1-EFDD401557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27163" y="4046021"/>
                <a:ext cx="2509893" cy="307264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10000"/>
                  </a:lnSpc>
                </a:pP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“We need smart, flexible performance </a:t>
                </a:r>
                <a:b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</a:b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as we grow”</a:t>
                </a:r>
                <a:endParaRPr lang="en-SG" sz="950">
                  <a:solidFill>
                    <a:schemeClr val="tx1"/>
                  </a:solidFill>
                  <a:latin typeface="Segoe Sans Text" pitchFamily="2" charset="0"/>
                  <a:ea typeface="Times New Roman" panose="02020603050405020304" pitchFamily="18" charset="0"/>
                  <a:cs typeface="Segoe Sans Text" pitchFamily="2" charset="0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2467F3B-1D39-74B0-2E94-7F853DE3902F}"/>
                  </a:ext>
                </a:extLst>
              </p:cNvPr>
              <p:cNvGrpSpPr/>
              <p:nvPr/>
            </p:nvGrpSpPr>
            <p:grpSpPr>
              <a:xfrm>
                <a:off x="4299071" y="3688445"/>
                <a:ext cx="1966076" cy="211250"/>
                <a:chOff x="4514952" y="4458848"/>
                <a:chExt cx="1966076" cy="211250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9198672B-252F-DB8D-82FD-DA7BB8C3686A}"/>
                    </a:ext>
                  </a:extLst>
                </p:cNvPr>
                <p:cNvSpPr/>
                <p:nvPr/>
              </p:nvSpPr>
              <p:spPr>
                <a:xfrm>
                  <a:off x="4963006" y="4458848"/>
                  <a:ext cx="1069968" cy="2112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8D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G" sz="950">
                    <a:latin typeface="Segoe Sans Text" pitchFamily="2" charset="0"/>
                    <a:cs typeface="Segoe Sans Text" pitchFamily="2" charset="0"/>
                  </a:endParaRPr>
                </a:p>
              </p:txBody>
            </p:sp>
            <p:sp>
              <p:nvSpPr>
                <p:cNvPr id="65" name="object 14">
                  <a:extLst>
                    <a:ext uri="{FF2B5EF4-FFF2-40B4-BE49-F238E27FC236}">
                      <a16:creationId xmlns:a16="http://schemas.microsoft.com/office/drawing/2014/main" id="{FCF96D14-3B52-697A-2EE6-596D161592F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14952" y="4476676"/>
                  <a:ext cx="1966076" cy="175591"/>
                </a:xfrm>
                <a:prstGeom prst="rect">
                  <a:avLst/>
                </a:prstGeom>
              </p:spPr>
              <p:txBody>
                <a:bodyPr vert="horz" wrap="square" lIns="0" tIns="0" rIns="0" bIns="18000" rtlCol="0" anchor="ctr">
                  <a:spAutoFit/>
                </a:bodyPr>
                <a:lstStyle>
                  <a:lvl1pPr>
                    <a:defRPr sz="3800" b="0" i="0">
                      <a:solidFill>
                        <a:schemeClr val="bg1"/>
                      </a:solidFill>
                      <a:latin typeface="Segoe Pro SemiLight"/>
                      <a:ea typeface="+mj-ea"/>
                      <a:cs typeface="Segoe Pro SemiLight"/>
                    </a:defRPr>
                  </a:lvl1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sz="950">
                      <a:solidFill>
                        <a:schemeClr val="tx2"/>
                      </a:solidFill>
                      <a:latin typeface="Segoe Sans Text" pitchFamily="2" charset="0"/>
                      <a:ea typeface="Segoe UI" panose="020B0502040204020203" pitchFamily="34" charset="0"/>
                      <a:cs typeface="Segoe Sans Text" pitchFamily="2" charset="0"/>
                    </a:rPr>
                    <a:t>Dreaming big</a:t>
                  </a:r>
                  <a:endParaRPr lang="en-SG" sz="950">
                    <a:solidFill>
                      <a:schemeClr val="tx2"/>
                    </a:solidFill>
                    <a:latin typeface="Segoe Sans Text" pitchFamily="2" charset="0"/>
                    <a:ea typeface="Times New Roman" panose="02020603050405020304" pitchFamily="18" charset="0"/>
                    <a:cs typeface="Segoe Sans Text" pitchFamily="2" charset="0"/>
                  </a:endParaRPr>
                </a:p>
              </p:txBody>
            </p:sp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CFA734-953D-6016-56CC-CC94D6BD0AD9}"/>
              </a:ext>
            </a:extLst>
          </p:cNvPr>
          <p:cNvGrpSpPr/>
          <p:nvPr/>
        </p:nvGrpSpPr>
        <p:grpSpPr>
          <a:xfrm>
            <a:off x="1177747" y="6098069"/>
            <a:ext cx="5213707" cy="835241"/>
            <a:chOff x="1142876" y="3688445"/>
            <a:chExt cx="5213707" cy="8352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F380959-BE20-B5AB-D827-198761BB8817}"/>
                </a:ext>
              </a:extLst>
            </p:cNvPr>
            <p:cNvGrpSpPr/>
            <p:nvPr/>
          </p:nvGrpSpPr>
          <p:grpSpPr>
            <a:xfrm>
              <a:off x="1142876" y="3688445"/>
              <a:ext cx="2506178" cy="835241"/>
              <a:chOff x="1253607" y="3688445"/>
              <a:chExt cx="2506178" cy="83524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06C4F7-DE92-B8F1-9CB6-0D40992E9355}"/>
                  </a:ext>
                </a:extLst>
              </p:cNvPr>
              <p:cNvSpPr/>
              <p:nvPr/>
            </p:nvSpPr>
            <p:spPr>
              <a:xfrm>
                <a:off x="1253607" y="3793644"/>
                <a:ext cx="2506178" cy="730042"/>
              </a:xfrm>
              <a:prstGeom prst="roundRect">
                <a:avLst>
                  <a:gd name="adj" fmla="val 5786"/>
                </a:avLst>
              </a:prstGeom>
              <a:gradFill flip="none" rotWithShape="1">
                <a:gsLst>
                  <a:gs pos="57000">
                    <a:schemeClr val="tx2">
                      <a:alpha val="95000"/>
                    </a:schemeClr>
                  </a:gs>
                  <a:gs pos="90000">
                    <a:schemeClr val="tx2">
                      <a:alpha val="30000"/>
                    </a:schemeClr>
                  </a:gs>
                </a:gsLst>
                <a:lin ang="5400000" scaled="0"/>
                <a:tileRect/>
              </a:gradFill>
              <a:ln w="6350">
                <a:gradFill>
                  <a:gsLst>
                    <a:gs pos="30000">
                      <a:schemeClr val="tx2">
                        <a:alpha val="80000"/>
                      </a:schemeClr>
                    </a:gs>
                    <a:gs pos="90000">
                      <a:schemeClr val="tx2">
                        <a:alpha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2" name="object 14">
                <a:extLst>
                  <a:ext uri="{FF2B5EF4-FFF2-40B4-BE49-F238E27FC236}">
                    <a16:creationId xmlns:a16="http://schemas.microsoft.com/office/drawing/2014/main" id="{D571DF6B-2E1B-F4D2-C82C-10E63FDE03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3607" y="4126428"/>
                <a:ext cx="2506178" cy="146450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10000"/>
                  </a:lnSpc>
                </a:pP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“Proper security can come later”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00D9989-2941-9881-D0A5-9C9AF6522B7C}"/>
                  </a:ext>
                </a:extLst>
              </p:cNvPr>
              <p:cNvGrpSpPr/>
              <p:nvPr/>
            </p:nvGrpSpPr>
            <p:grpSpPr>
              <a:xfrm>
                <a:off x="1632459" y="3688445"/>
                <a:ext cx="1748474" cy="211250"/>
                <a:chOff x="1607264" y="4458848"/>
                <a:chExt cx="1748474" cy="211250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B050F86-E5EA-C3EE-1290-09ACC406390E}"/>
                    </a:ext>
                  </a:extLst>
                </p:cNvPr>
                <p:cNvSpPr/>
                <p:nvPr/>
              </p:nvSpPr>
              <p:spPr>
                <a:xfrm>
                  <a:off x="1926505" y="4458848"/>
                  <a:ext cx="1109992" cy="21125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G" sz="950">
                    <a:latin typeface="Segoe Sans Text" pitchFamily="2" charset="0"/>
                    <a:cs typeface="Segoe Sans Text" pitchFamily="2" charset="0"/>
                  </a:endParaRPr>
                </a:p>
              </p:txBody>
            </p:sp>
            <p:sp>
              <p:nvSpPr>
                <p:cNvPr id="40" name="object 14">
                  <a:extLst>
                    <a:ext uri="{FF2B5EF4-FFF2-40B4-BE49-F238E27FC236}">
                      <a16:creationId xmlns:a16="http://schemas.microsoft.com/office/drawing/2014/main" id="{55B8C00B-112B-7D50-1EB6-27EF6EC8AF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07264" y="4476676"/>
                  <a:ext cx="1748474" cy="175591"/>
                </a:xfrm>
                <a:prstGeom prst="rect">
                  <a:avLst/>
                </a:prstGeom>
              </p:spPr>
              <p:txBody>
                <a:bodyPr vert="horz" wrap="square" lIns="0" tIns="0" rIns="0" bIns="18000" rtlCol="0" anchor="ctr">
                  <a:spAutoFit/>
                </a:bodyPr>
                <a:lstStyle>
                  <a:lvl1pPr>
                    <a:defRPr sz="3800" b="0" i="0">
                      <a:solidFill>
                        <a:schemeClr val="bg1"/>
                      </a:solidFill>
                      <a:latin typeface="Segoe Pro SemiLight"/>
                      <a:ea typeface="+mj-ea"/>
                      <a:cs typeface="Segoe Pro SemiLight"/>
                    </a:defRPr>
                  </a:lvl1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sz="950">
                      <a:solidFill>
                        <a:schemeClr val="tx2"/>
                      </a:solidFill>
                      <a:latin typeface="Segoe Sans Text" pitchFamily="2" charset="0"/>
                      <a:ea typeface="Segoe UI" panose="020B0502040204020203" pitchFamily="34" charset="0"/>
                      <a:cs typeface="Segoe Sans Text" pitchFamily="2" charset="0"/>
                    </a:rPr>
                    <a:t>Thinking small</a:t>
                  </a:r>
                  <a:endParaRPr lang="en-SG" sz="950">
                    <a:solidFill>
                      <a:schemeClr val="tx2"/>
                    </a:solidFill>
                    <a:latin typeface="Segoe Sans Text" pitchFamily="2" charset="0"/>
                    <a:ea typeface="Times New Roman" panose="02020603050405020304" pitchFamily="18" charset="0"/>
                    <a:cs typeface="Segoe Sans Text" pitchFamily="2" charset="0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0059FA-3CD7-E816-8AC5-E33AA04A8AA5}"/>
                </a:ext>
              </a:extLst>
            </p:cNvPr>
            <p:cNvGrpSpPr/>
            <p:nvPr/>
          </p:nvGrpSpPr>
          <p:grpSpPr>
            <a:xfrm>
              <a:off x="3846690" y="3688445"/>
              <a:ext cx="2509893" cy="835241"/>
              <a:chOff x="4027163" y="3688445"/>
              <a:chExt cx="2509893" cy="83524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16D5205-CF2D-8AD5-9C85-E5762FBA9C55}"/>
                  </a:ext>
                </a:extLst>
              </p:cNvPr>
              <p:cNvSpPr/>
              <p:nvPr/>
            </p:nvSpPr>
            <p:spPr>
              <a:xfrm>
                <a:off x="4029020" y="3793644"/>
                <a:ext cx="2506178" cy="730042"/>
              </a:xfrm>
              <a:prstGeom prst="roundRect">
                <a:avLst>
                  <a:gd name="adj" fmla="val 5786"/>
                </a:avLst>
              </a:prstGeom>
              <a:gradFill flip="none" rotWithShape="1">
                <a:gsLst>
                  <a:gs pos="57000">
                    <a:schemeClr val="tx2">
                      <a:alpha val="95000"/>
                    </a:schemeClr>
                  </a:gs>
                  <a:gs pos="90000">
                    <a:schemeClr val="tx2">
                      <a:alpha val="30000"/>
                    </a:schemeClr>
                  </a:gs>
                </a:gsLst>
                <a:lin ang="5400000" scaled="0"/>
                <a:tileRect/>
              </a:gradFill>
              <a:ln w="6350">
                <a:gradFill>
                  <a:gsLst>
                    <a:gs pos="30000">
                      <a:schemeClr val="tx2">
                        <a:alpha val="80000"/>
                      </a:schemeClr>
                    </a:gs>
                    <a:gs pos="90000">
                      <a:schemeClr val="tx2">
                        <a:alpha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6" name="object 14">
                <a:extLst>
                  <a:ext uri="{FF2B5EF4-FFF2-40B4-BE49-F238E27FC236}">
                    <a16:creationId xmlns:a16="http://schemas.microsoft.com/office/drawing/2014/main" id="{2FB7E585-14B3-7B1C-5E35-2B32854643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27163" y="4046021"/>
                <a:ext cx="2509893" cy="307264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10000"/>
                  </a:lnSpc>
                </a:pP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“Continuous security designed </a:t>
                </a:r>
                <a:b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</a:b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for mobility”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00F1E8C-2AF7-FCCA-1F79-89922D25457D}"/>
                  </a:ext>
                </a:extLst>
              </p:cNvPr>
              <p:cNvGrpSpPr/>
              <p:nvPr/>
            </p:nvGrpSpPr>
            <p:grpSpPr>
              <a:xfrm>
                <a:off x="4299071" y="3688445"/>
                <a:ext cx="1966076" cy="211250"/>
                <a:chOff x="4514952" y="4458848"/>
                <a:chExt cx="1966076" cy="211250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3F9632AA-630A-7146-F3C3-FF882A3AEF9E}"/>
                    </a:ext>
                  </a:extLst>
                </p:cNvPr>
                <p:cNvSpPr/>
                <p:nvPr/>
              </p:nvSpPr>
              <p:spPr>
                <a:xfrm>
                  <a:off x="4963006" y="4458848"/>
                  <a:ext cx="1069968" cy="2112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8D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G" sz="950">
                    <a:latin typeface="Segoe Sans Text" pitchFamily="2" charset="0"/>
                    <a:cs typeface="Segoe Sans Text" pitchFamily="2" charset="0"/>
                  </a:endParaRPr>
                </a:p>
              </p:txBody>
            </p:sp>
            <p:sp>
              <p:nvSpPr>
                <p:cNvPr id="30" name="object 14">
                  <a:extLst>
                    <a:ext uri="{FF2B5EF4-FFF2-40B4-BE49-F238E27FC236}">
                      <a16:creationId xmlns:a16="http://schemas.microsoft.com/office/drawing/2014/main" id="{2AC10C94-CF29-4516-5AFF-A52B69B0EE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14952" y="4476676"/>
                  <a:ext cx="1966076" cy="175591"/>
                </a:xfrm>
                <a:prstGeom prst="rect">
                  <a:avLst/>
                </a:prstGeom>
              </p:spPr>
              <p:txBody>
                <a:bodyPr vert="horz" wrap="square" lIns="0" tIns="0" rIns="0" bIns="18000" rtlCol="0" anchor="ctr">
                  <a:spAutoFit/>
                </a:bodyPr>
                <a:lstStyle>
                  <a:lvl1pPr>
                    <a:defRPr sz="3800" b="0" i="0">
                      <a:solidFill>
                        <a:schemeClr val="bg1"/>
                      </a:solidFill>
                      <a:latin typeface="Segoe Pro SemiLight"/>
                      <a:ea typeface="+mj-ea"/>
                      <a:cs typeface="Segoe Pro SemiLight"/>
                    </a:defRPr>
                  </a:lvl1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sz="950">
                      <a:solidFill>
                        <a:schemeClr val="tx2"/>
                      </a:solidFill>
                      <a:latin typeface="Segoe Sans Text" pitchFamily="2" charset="0"/>
                      <a:ea typeface="Segoe UI" panose="020B0502040204020203" pitchFamily="34" charset="0"/>
                      <a:cs typeface="Segoe Sans Text" pitchFamily="2" charset="0"/>
                    </a:rPr>
                    <a:t>Dreaming big</a:t>
                  </a:r>
                  <a:endParaRPr lang="en-SG" sz="950">
                    <a:solidFill>
                      <a:schemeClr val="tx2"/>
                    </a:solidFill>
                    <a:latin typeface="Segoe Sans Text" pitchFamily="2" charset="0"/>
                    <a:ea typeface="Times New Roman" panose="02020603050405020304" pitchFamily="18" charset="0"/>
                    <a:cs typeface="Segoe Sans Text" pitchFamily="2" charset="0"/>
                  </a:endParaRPr>
                </a:p>
              </p:txBody>
            </p:sp>
          </p:grp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24955E-961F-665D-E340-71E52F1161E1}"/>
              </a:ext>
            </a:extLst>
          </p:cNvPr>
          <p:cNvGrpSpPr/>
          <p:nvPr/>
        </p:nvGrpSpPr>
        <p:grpSpPr>
          <a:xfrm>
            <a:off x="1177747" y="8502148"/>
            <a:ext cx="5213707" cy="835241"/>
            <a:chOff x="1142876" y="3688445"/>
            <a:chExt cx="5213707" cy="8352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1A1E209-D301-1FD4-D1F0-D5F0A0B60556}"/>
                </a:ext>
              </a:extLst>
            </p:cNvPr>
            <p:cNvGrpSpPr/>
            <p:nvPr/>
          </p:nvGrpSpPr>
          <p:grpSpPr>
            <a:xfrm>
              <a:off x="1142876" y="3688445"/>
              <a:ext cx="2506178" cy="835241"/>
              <a:chOff x="1253607" y="3688445"/>
              <a:chExt cx="2506178" cy="835241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BD98F546-022C-B508-90D7-43784A63838C}"/>
                  </a:ext>
                </a:extLst>
              </p:cNvPr>
              <p:cNvSpPr/>
              <p:nvPr/>
            </p:nvSpPr>
            <p:spPr>
              <a:xfrm>
                <a:off x="1253607" y="3793644"/>
                <a:ext cx="2506178" cy="730042"/>
              </a:xfrm>
              <a:prstGeom prst="roundRect">
                <a:avLst>
                  <a:gd name="adj" fmla="val 5786"/>
                </a:avLst>
              </a:prstGeom>
              <a:gradFill flip="none" rotWithShape="1">
                <a:gsLst>
                  <a:gs pos="57000">
                    <a:schemeClr val="tx2">
                      <a:alpha val="95000"/>
                    </a:schemeClr>
                  </a:gs>
                  <a:gs pos="90000">
                    <a:schemeClr val="tx2">
                      <a:alpha val="30000"/>
                    </a:schemeClr>
                  </a:gs>
                </a:gsLst>
                <a:lin ang="5400000" scaled="0"/>
                <a:tileRect/>
              </a:gradFill>
              <a:ln w="6350">
                <a:gradFill>
                  <a:gsLst>
                    <a:gs pos="30000">
                      <a:schemeClr val="tx2">
                        <a:alpha val="80000"/>
                      </a:schemeClr>
                    </a:gs>
                    <a:gs pos="90000">
                      <a:schemeClr val="tx2">
                        <a:alpha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8" name="object 14">
                <a:extLst>
                  <a:ext uri="{FF2B5EF4-FFF2-40B4-BE49-F238E27FC236}">
                    <a16:creationId xmlns:a16="http://schemas.microsoft.com/office/drawing/2014/main" id="{E8ED7618-043A-F5FF-6A28-3A39AEF03C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3607" y="4126428"/>
                <a:ext cx="2506178" cy="146450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10000"/>
                  </a:lnSpc>
                </a:pP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“We’ll figure out AI as we go” 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7FA564F-9E18-56DA-EE7F-69975A76EB0B}"/>
                  </a:ext>
                </a:extLst>
              </p:cNvPr>
              <p:cNvGrpSpPr/>
              <p:nvPr/>
            </p:nvGrpSpPr>
            <p:grpSpPr>
              <a:xfrm>
                <a:off x="1632459" y="3688445"/>
                <a:ext cx="1748474" cy="211250"/>
                <a:chOff x="1607264" y="4458848"/>
                <a:chExt cx="1748474" cy="211250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161323E0-62B0-3627-6A37-12724FE7645A}"/>
                    </a:ext>
                  </a:extLst>
                </p:cNvPr>
                <p:cNvSpPr/>
                <p:nvPr/>
              </p:nvSpPr>
              <p:spPr>
                <a:xfrm>
                  <a:off x="1926505" y="4458848"/>
                  <a:ext cx="1109992" cy="21125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G" sz="950">
                    <a:latin typeface="Segoe Sans Text" pitchFamily="2" charset="0"/>
                    <a:cs typeface="Segoe Sans Text" pitchFamily="2" charset="0"/>
                  </a:endParaRPr>
                </a:p>
              </p:txBody>
            </p:sp>
            <p:sp>
              <p:nvSpPr>
                <p:cNvPr id="72" name="object 14">
                  <a:extLst>
                    <a:ext uri="{FF2B5EF4-FFF2-40B4-BE49-F238E27FC236}">
                      <a16:creationId xmlns:a16="http://schemas.microsoft.com/office/drawing/2014/main" id="{5717BB4E-652E-ECF9-42CB-47D9D805D21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07264" y="4476676"/>
                  <a:ext cx="1748474" cy="175591"/>
                </a:xfrm>
                <a:prstGeom prst="rect">
                  <a:avLst/>
                </a:prstGeom>
              </p:spPr>
              <p:txBody>
                <a:bodyPr vert="horz" wrap="square" lIns="0" tIns="0" rIns="0" bIns="18000" rtlCol="0" anchor="ctr">
                  <a:spAutoFit/>
                </a:bodyPr>
                <a:lstStyle>
                  <a:lvl1pPr>
                    <a:defRPr sz="3800" b="0" i="0">
                      <a:solidFill>
                        <a:schemeClr val="bg1"/>
                      </a:solidFill>
                      <a:latin typeface="Segoe Pro SemiLight"/>
                      <a:ea typeface="+mj-ea"/>
                      <a:cs typeface="Segoe Pro SemiLight"/>
                    </a:defRPr>
                  </a:lvl1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sz="950">
                      <a:solidFill>
                        <a:schemeClr val="tx2"/>
                      </a:solidFill>
                      <a:latin typeface="Segoe Sans Text" pitchFamily="2" charset="0"/>
                      <a:ea typeface="Segoe UI" panose="020B0502040204020203" pitchFamily="34" charset="0"/>
                      <a:cs typeface="Segoe Sans Text" pitchFamily="2" charset="0"/>
                    </a:rPr>
                    <a:t>Thinking small</a:t>
                  </a:r>
                  <a:endParaRPr lang="en-SG" sz="950">
                    <a:solidFill>
                      <a:schemeClr val="tx2"/>
                    </a:solidFill>
                    <a:latin typeface="Segoe Sans Text" pitchFamily="2" charset="0"/>
                    <a:ea typeface="Times New Roman" panose="02020603050405020304" pitchFamily="18" charset="0"/>
                    <a:cs typeface="Segoe Sans Text" pitchFamily="2" charset="0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C1257F5-B8A1-B6F2-80CA-3E9594B3DD1A}"/>
                </a:ext>
              </a:extLst>
            </p:cNvPr>
            <p:cNvGrpSpPr/>
            <p:nvPr/>
          </p:nvGrpSpPr>
          <p:grpSpPr>
            <a:xfrm>
              <a:off x="3846690" y="3688445"/>
              <a:ext cx="2509893" cy="835241"/>
              <a:chOff x="4027163" y="3688445"/>
              <a:chExt cx="2509893" cy="835241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4A7106C3-7FE9-2FAA-7D65-09DEE5820379}"/>
                  </a:ext>
                </a:extLst>
              </p:cNvPr>
              <p:cNvSpPr/>
              <p:nvPr/>
            </p:nvSpPr>
            <p:spPr>
              <a:xfrm>
                <a:off x="4029020" y="3793644"/>
                <a:ext cx="2506178" cy="730042"/>
              </a:xfrm>
              <a:prstGeom prst="roundRect">
                <a:avLst>
                  <a:gd name="adj" fmla="val 5786"/>
                </a:avLst>
              </a:prstGeom>
              <a:gradFill flip="none" rotWithShape="1">
                <a:gsLst>
                  <a:gs pos="57000">
                    <a:schemeClr val="tx2">
                      <a:alpha val="95000"/>
                    </a:schemeClr>
                  </a:gs>
                  <a:gs pos="90000">
                    <a:schemeClr val="tx2">
                      <a:alpha val="30000"/>
                    </a:schemeClr>
                  </a:gs>
                </a:gsLst>
                <a:lin ang="5400000" scaled="0"/>
                <a:tileRect/>
              </a:gradFill>
              <a:ln w="6350">
                <a:gradFill>
                  <a:gsLst>
                    <a:gs pos="30000">
                      <a:schemeClr val="tx2">
                        <a:alpha val="80000"/>
                      </a:schemeClr>
                    </a:gs>
                    <a:gs pos="90000">
                      <a:schemeClr val="tx2">
                        <a:alpha val="2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id="{179BD5C7-99FE-F17C-2A15-2A9A49D57A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27163" y="4046021"/>
                <a:ext cx="2509893" cy="307264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10000"/>
                  </a:lnSpc>
                </a:pP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“We need an AI strategy that</a:t>
                </a:r>
                <a:b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</a:br>
                <a:r>
                  <a:rPr lang="en-US" sz="950">
                    <a:solidFill>
                      <a:schemeClr val="tx1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levels us up now” 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A4D89B9-AACA-B98C-EE12-C2D00E264F05}"/>
                  </a:ext>
                </a:extLst>
              </p:cNvPr>
              <p:cNvGrpSpPr/>
              <p:nvPr/>
            </p:nvGrpSpPr>
            <p:grpSpPr>
              <a:xfrm>
                <a:off x="4299071" y="3688445"/>
                <a:ext cx="1966076" cy="211250"/>
                <a:chOff x="4514952" y="4458848"/>
                <a:chExt cx="1966076" cy="211250"/>
              </a:xfrm>
            </p:grpSpPr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4D18444F-62B8-B735-09DF-ECAAC7A67FAA}"/>
                    </a:ext>
                  </a:extLst>
                </p:cNvPr>
                <p:cNvSpPr/>
                <p:nvPr/>
              </p:nvSpPr>
              <p:spPr>
                <a:xfrm>
                  <a:off x="4963006" y="4458848"/>
                  <a:ext cx="1069968" cy="2112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78D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G" sz="950">
                    <a:latin typeface="Segoe Sans Text" pitchFamily="2" charset="0"/>
                    <a:cs typeface="Segoe Sans Text" pitchFamily="2" charset="0"/>
                  </a:endParaRPr>
                </a:p>
              </p:txBody>
            </p:sp>
            <p:sp>
              <p:nvSpPr>
                <p:cNvPr id="60" name="object 14">
                  <a:extLst>
                    <a:ext uri="{FF2B5EF4-FFF2-40B4-BE49-F238E27FC236}">
                      <a16:creationId xmlns:a16="http://schemas.microsoft.com/office/drawing/2014/main" id="{5E6C421A-FFFB-096F-CD82-B714D2F829C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14952" y="4476676"/>
                  <a:ext cx="1966076" cy="175591"/>
                </a:xfrm>
                <a:prstGeom prst="rect">
                  <a:avLst/>
                </a:prstGeom>
              </p:spPr>
              <p:txBody>
                <a:bodyPr vert="horz" wrap="square" lIns="0" tIns="0" rIns="0" bIns="18000" rtlCol="0" anchor="ctr">
                  <a:spAutoFit/>
                </a:bodyPr>
                <a:lstStyle>
                  <a:lvl1pPr>
                    <a:defRPr sz="3800" b="0" i="0">
                      <a:solidFill>
                        <a:schemeClr val="bg1"/>
                      </a:solidFill>
                      <a:latin typeface="Segoe Pro SemiLight"/>
                      <a:ea typeface="+mj-ea"/>
                      <a:cs typeface="Segoe Pro SemiLight"/>
                    </a:defRPr>
                  </a:lvl1pPr>
                </a:lstStyle>
                <a:p>
                  <a:pPr algn="ctr">
                    <a:lnSpc>
                      <a:spcPct val="120000"/>
                    </a:lnSpc>
                  </a:pPr>
                  <a:r>
                    <a:rPr lang="en-US" sz="950">
                      <a:solidFill>
                        <a:schemeClr val="tx2"/>
                      </a:solidFill>
                      <a:latin typeface="Segoe Sans Text" pitchFamily="2" charset="0"/>
                      <a:ea typeface="Segoe UI" panose="020B0502040204020203" pitchFamily="34" charset="0"/>
                      <a:cs typeface="Segoe Sans Text" pitchFamily="2" charset="0"/>
                    </a:rPr>
                    <a:t>Dreaming big</a:t>
                  </a:r>
                  <a:endParaRPr lang="en-SG" sz="950">
                    <a:solidFill>
                      <a:schemeClr val="tx2"/>
                    </a:solidFill>
                    <a:latin typeface="Segoe Sans Text" pitchFamily="2" charset="0"/>
                    <a:ea typeface="Times New Roman" panose="02020603050405020304" pitchFamily="18" charset="0"/>
                    <a:cs typeface="Segoe Sans Text" pitchFamily="2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29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0F190-262F-4EA3-1A0E-5BEB70DC1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53">
            <a:extLst>
              <a:ext uri="{FF2B5EF4-FFF2-40B4-BE49-F238E27FC236}">
                <a16:creationId xmlns:a16="http://schemas.microsoft.com/office/drawing/2014/main" id="{553E9D61-895B-7BCA-1FF2-C46692DE4D88}"/>
              </a:ext>
            </a:extLst>
          </p:cNvPr>
          <p:cNvSpPr/>
          <p:nvPr/>
        </p:nvSpPr>
        <p:spPr>
          <a:xfrm>
            <a:off x="1179990" y="3327820"/>
            <a:ext cx="2506178" cy="730042"/>
          </a:xfrm>
          <a:prstGeom prst="roundRect">
            <a:avLst>
              <a:gd name="adj" fmla="val 5786"/>
            </a:avLst>
          </a:prstGeom>
          <a:gradFill flip="none" rotWithShape="1">
            <a:gsLst>
              <a:gs pos="57000">
                <a:schemeClr val="tx2">
                  <a:alpha val="95000"/>
                </a:schemeClr>
              </a:gs>
              <a:gs pos="90000">
                <a:schemeClr val="tx2">
                  <a:alpha val="30000"/>
                </a:schemeClr>
              </a:gs>
            </a:gsLst>
            <a:lin ang="5400000" scaled="0"/>
            <a:tileRect/>
          </a:gradFill>
          <a:ln w="6350">
            <a:gradFill>
              <a:gsLst>
                <a:gs pos="30000">
                  <a:schemeClr val="tx2">
                    <a:alpha val="80000"/>
                  </a:schemeClr>
                </a:gs>
                <a:gs pos="90000">
                  <a:schemeClr val="tx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1A8E71BD-0859-1C46-DDD1-BBCBDC581442}"/>
              </a:ext>
            </a:extLst>
          </p:cNvPr>
          <p:cNvSpPr/>
          <p:nvPr/>
        </p:nvSpPr>
        <p:spPr>
          <a:xfrm>
            <a:off x="3885661" y="3327820"/>
            <a:ext cx="2506178" cy="730042"/>
          </a:xfrm>
          <a:prstGeom prst="roundRect">
            <a:avLst>
              <a:gd name="adj" fmla="val 5786"/>
            </a:avLst>
          </a:prstGeom>
          <a:gradFill flip="none" rotWithShape="1">
            <a:gsLst>
              <a:gs pos="57000">
                <a:schemeClr val="tx2">
                  <a:alpha val="95000"/>
                </a:schemeClr>
              </a:gs>
              <a:gs pos="90000">
                <a:schemeClr val="tx2">
                  <a:alpha val="30000"/>
                </a:schemeClr>
              </a:gs>
            </a:gsLst>
            <a:lin ang="5400000" scaled="0"/>
            <a:tileRect/>
          </a:gradFill>
          <a:ln w="6350">
            <a:gradFill>
              <a:gsLst>
                <a:gs pos="30000">
                  <a:schemeClr val="tx2">
                    <a:alpha val="80000"/>
                  </a:schemeClr>
                </a:gs>
                <a:gs pos="90000">
                  <a:schemeClr val="tx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: Rounded Corners 53">
            <a:extLst>
              <a:ext uri="{FF2B5EF4-FFF2-40B4-BE49-F238E27FC236}">
                <a16:creationId xmlns:a16="http://schemas.microsoft.com/office/drawing/2014/main" id="{51886B4C-98BB-F49C-22A9-4EE84A80719F}"/>
              </a:ext>
            </a:extLst>
          </p:cNvPr>
          <p:cNvSpPr/>
          <p:nvPr/>
        </p:nvSpPr>
        <p:spPr>
          <a:xfrm>
            <a:off x="1179990" y="5509546"/>
            <a:ext cx="2506178" cy="730042"/>
          </a:xfrm>
          <a:prstGeom prst="roundRect">
            <a:avLst>
              <a:gd name="adj" fmla="val 5786"/>
            </a:avLst>
          </a:prstGeom>
          <a:gradFill flip="none" rotWithShape="1">
            <a:gsLst>
              <a:gs pos="57000">
                <a:schemeClr val="tx2">
                  <a:alpha val="95000"/>
                </a:schemeClr>
              </a:gs>
              <a:gs pos="90000">
                <a:schemeClr val="tx2">
                  <a:alpha val="30000"/>
                </a:schemeClr>
              </a:gs>
            </a:gsLst>
            <a:lin ang="5400000" scaled="0"/>
            <a:tileRect/>
          </a:gradFill>
          <a:ln w="6350">
            <a:gradFill>
              <a:gsLst>
                <a:gs pos="30000">
                  <a:schemeClr val="tx2">
                    <a:alpha val="80000"/>
                  </a:schemeClr>
                </a:gs>
                <a:gs pos="90000">
                  <a:schemeClr val="tx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: Rounded Corners 12">
            <a:extLst>
              <a:ext uri="{FF2B5EF4-FFF2-40B4-BE49-F238E27FC236}">
                <a16:creationId xmlns:a16="http://schemas.microsoft.com/office/drawing/2014/main" id="{A487CDC9-598D-5BAE-BFF3-2BB45C1A5F20}"/>
              </a:ext>
            </a:extLst>
          </p:cNvPr>
          <p:cNvSpPr/>
          <p:nvPr/>
        </p:nvSpPr>
        <p:spPr>
          <a:xfrm>
            <a:off x="3885661" y="5509546"/>
            <a:ext cx="2506178" cy="730042"/>
          </a:xfrm>
          <a:prstGeom prst="roundRect">
            <a:avLst>
              <a:gd name="adj" fmla="val 5786"/>
            </a:avLst>
          </a:prstGeom>
          <a:gradFill flip="none" rotWithShape="1">
            <a:gsLst>
              <a:gs pos="57000">
                <a:schemeClr val="tx2">
                  <a:alpha val="95000"/>
                </a:schemeClr>
              </a:gs>
              <a:gs pos="90000">
                <a:schemeClr val="tx2">
                  <a:alpha val="30000"/>
                </a:schemeClr>
              </a:gs>
            </a:gsLst>
            <a:lin ang="5400000" scaled="0"/>
            <a:tileRect/>
          </a:gradFill>
          <a:ln w="6350">
            <a:gradFill>
              <a:gsLst>
                <a:gs pos="30000">
                  <a:schemeClr val="tx2">
                    <a:alpha val="80000"/>
                  </a:schemeClr>
                </a:gs>
                <a:gs pos="90000">
                  <a:schemeClr val="tx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: Rounded Corners 53">
            <a:extLst>
              <a:ext uri="{FF2B5EF4-FFF2-40B4-BE49-F238E27FC236}">
                <a16:creationId xmlns:a16="http://schemas.microsoft.com/office/drawing/2014/main" id="{46F806E0-FF64-2600-B8F3-31F57DFF0940}"/>
              </a:ext>
            </a:extLst>
          </p:cNvPr>
          <p:cNvSpPr/>
          <p:nvPr/>
        </p:nvSpPr>
        <p:spPr>
          <a:xfrm>
            <a:off x="1179990" y="1130052"/>
            <a:ext cx="2506178" cy="730042"/>
          </a:xfrm>
          <a:prstGeom prst="roundRect">
            <a:avLst>
              <a:gd name="adj" fmla="val 5786"/>
            </a:avLst>
          </a:prstGeom>
          <a:gradFill flip="none" rotWithShape="1">
            <a:gsLst>
              <a:gs pos="57000">
                <a:schemeClr val="tx2">
                  <a:alpha val="95000"/>
                </a:schemeClr>
              </a:gs>
              <a:gs pos="90000">
                <a:schemeClr val="tx2">
                  <a:alpha val="30000"/>
                </a:schemeClr>
              </a:gs>
            </a:gsLst>
            <a:lin ang="5400000" scaled="0"/>
            <a:tileRect/>
          </a:gradFill>
          <a:ln w="6350">
            <a:gradFill>
              <a:gsLst>
                <a:gs pos="30000">
                  <a:schemeClr val="tx2">
                    <a:alpha val="80000"/>
                  </a:schemeClr>
                </a:gs>
                <a:gs pos="90000">
                  <a:schemeClr val="tx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7E8D5990-D639-6431-D728-B9DF267C4615}"/>
              </a:ext>
            </a:extLst>
          </p:cNvPr>
          <p:cNvSpPr/>
          <p:nvPr/>
        </p:nvSpPr>
        <p:spPr>
          <a:xfrm>
            <a:off x="3885661" y="1130052"/>
            <a:ext cx="2506178" cy="730042"/>
          </a:xfrm>
          <a:prstGeom prst="roundRect">
            <a:avLst>
              <a:gd name="adj" fmla="val 5786"/>
            </a:avLst>
          </a:prstGeom>
          <a:gradFill flip="none" rotWithShape="1">
            <a:gsLst>
              <a:gs pos="57000">
                <a:schemeClr val="tx2">
                  <a:alpha val="95000"/>
                </a:schemeClr>
              </a:gs>
              <a:gs pos="90000">
                <a:schemeClr val="tx2">
                  <a:alpha val="30000"/>
                </a:schemeClr>
              </a:gs>
            </a:gsLst>
            <a:lin ang="5400000" scaled="0"/>
            <a:tileRect/>
          </a:gradFill>
          <a:ln w="6350">
            <a:gradFill>
              <a:gsLst>
                <a:gs pos="30000">
                  <a:schemeClr val="tx2">
                    <a:alpha val="80000"/>
                  </a:schemeClr>
                </a:gs>
                <a:gs pos="90000">
                  <a:schemeClr val="tx2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EF286045-D654-90DD-ACB1-8DED66B75412}"/>
              </a:ext>
            </a:extLst>
          </p:cNvPr>
          <p:cNvSpPr txBox="1"/>
          <p:nvPr/>
        </p:nvSpPr>
        <p:spPr>
          <a:xfrm>
            <a:off x="355599" y="9581298"/>
            <a:ext cx="6855761" cy="84638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On some devices, Copilot+ PC experiences require free updates continuing to roll out through early 2025. Timing varies by device and region. See aka.ms/</a:t>
            </a:r>
            <a:r>
              <a:rPr lang="en-US" sz="550" dirty="0" err="1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copilotpluspcs</a:t>
            </a:r>
            <a:endParaRPr lang="en-US" sz="550" dirty="0">
              <a:solidFill>
                <a:schemeClr val="tx1"/>
              </a:solidFill>
              <a:effectLst/>
              <a:latin typeface="Segoe Sans Small"/>
              <a:cs typeface="Segoe Sans Small"/>
            </a:endParaRP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Intel® AI Boost with 48 TOPS on Intel® Core™ Ultra 7 processor 266V and Intel® Core™ Ultra 7 processor 268V.</a:t>
            </a: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Snapdragon® X Plus (8 Core) processor with 45 TOPS.</a:t>
            </a: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Improved Windows Search works with specific text, image and document formats only; optimized for select languages [English, Chinese (Simplified), French, German, Japanese and Spanish].</a:t>
            </a: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IDC White Paper commissioned by Microsoft, “</a:t>
            </a:r>
            <a:r>
              <a:rPr lang="en-US" sz="550" dirty="0">
                <a:solidFill>
                  <a:srgbClr val="0078D4"/>
                </a:solidFill>
                <a:effectLst/>
                <a:latin typeface="Segoe Sans Small"/>
                <a:cs typeface="Segoe Sans Smal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Business Value of Microsoft Surface</a:t>
            </a: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,” April 2025. </a:t>
            </a:r>
          </a:p>
          <a:p>
            <a:pPr marL="107950" indent="-107950">
              <a:buAutoNum type="arabicPeriod"/>
            </a:pPr>
            <a:r>
              <a:rPr lang="en-US" sz="600" dirty="0">
                <a:solidFill>
                  <a:schemeClr val="tx1"/>
                </a:solidFill>
              </a:rPr>
              <a:t>Requires internet connection and/or subscription; features may vary by region or device.</a:t>
            </a:r>
            <a:endParaRPr lang="en-US" sz="550" dirty="0">
              <a:solidFill>
                <a:schemeClr val="tx1"/>
              </a:solidFill>
              <a:latin typeface="Segoe Sans Small"/>
              <a:cs typeface="Segoe Sans Small"/>
            </a:endParaRP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Shield sensitive information including user credentials from chip to cloud with Microsoft Pluton, Windows Hello, and BitLocker to protect against data loss and theft.</a:t>
            </a: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Surface Pro Flex Keyboard sold separately.</a:t>
            </a:r>
          </a:p>
          <a:p>
            <a:pPr marL="107950" indent="-107950">
              <a:buFont typeface="+mj-lt"/>
              <a:buAutoNum type="arabicPeriod"/>
            </a:pP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Live Captions with translation for video and audio subtitles into English from 40+ languages available now on Copilot+ PCs with Snapdragon® X Series processors and on other devices starting early 2025. Translation from 27 languages into Chinese (Simplified) coming later this year. </a:t>
            </a:r>
            <a:r>
              <a:rPr lang="en-US" sz="550" dirty="0">
                <a:solidFill>
                  <a:srgbClr val="0078D4"/>
                </a:solidFill>
                <a:effectLst/>
                <a:latin typeface="Segoe Sans Small"/>
                <a:cs typeface="Segoe Sans Smal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r>
              <a:rPr lang="en-US" sz="550" dirty="0">
                <a:solidFill>
                  <a:schemeClr val="tx1"/>
                </a:solidFill>
                <a:effectLst/>
                <a:latin typeface="Segoe Sans Small"/>
                <a:cs typeface="Segoe Sans Small"/>
              </a:rPr>
              <a:t>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19E97C-BC61-B558-9374-AB1187BE1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821" y="384474"/>
            <a:ext cx="1930401" cy="25820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1CA328-EFAB-57C5-207F-B355445F8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8889" y="405657"/>
            <a:ext cx="1213723" cy="2145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113423-E3D6-9854-F84B-0E07D4E70C37}"/>
              </a:ext>
            </a:extLst>
          </p:cNvPr>
          <p:cNvGrpSpPr/>
          <p:nvPr/>
        </p:nvGrpSpPr>
        <p:grpSpPr>
          <a:xfrm>
            <a:off x="561735" y="1024916"/>
            <a:ext cx="6441754" cy="1639574"/>
            <a:chOff x="561735" y="1024916"/>
            <a:chExt cx="6441754" cy="1639574"/>
          </a:xfrm>
        </p:grpSpPr>
        <p:sp>
          <p:nvSpPr>
            <p:cNvPr id="5" name="object 14">
              <a:extLst>
                <a:ext uri="{FF2B5EF4-FFF2-40B4-BE49-F238E27FC236}">
                  <a16:creationId xmlns:a16="http://schemas.microsoft.com/office/drawing/2014/main" id="{D5A18898-BB3B-032F-AF54-7C74CB0CA7FF}"/>
                </a:ext>
              </a:extLst>
            </p:cNvPr>
            <p:cNvSpPr txBox="1">
              <a:spLocks/>
            </p:cNvSpPr>
            <p:nvPr/>
          </p:nvSpPr>
          <p:spPr>
            <a:xfrm>
              <a:off x="561735" y="2049193"/>
              <a:ext cx="6441754" cy="61529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1150">
                  <a:solidFill>
                    <a:schemeClr val="tx1"/>
                  </a:solidFill>
                  <a:latin typeface="Segoe Sans Text"/>
                  <a:ea typeface="Segoe UI" panose="020B0502040204020203" pitchFamily="34" charset="0"/>
                  <a:cs typeface="Segoe Sans Text"/>
                </a:rPr>
                <a:t>Surface Copilot+ PCs easily adapt to changes in the workday, switching from laptop to tablet</a:t>
              </a:r>
              <a:r>
                <a:rPr lang="en-US" sz="1150" baseline="30000">
                  <a:solidFill>
                    <a:schemeClr val="tx1"/>
                  </a:solidFill>
                  <a:latin typeface="Segoe Sans Text"/>
                  <a:ea typeface="Segoe UI" panose="020B0502040204020203" pitchFamily="34" charset="0"/>
                  <a:cs typeface="Segoe Sans Text"/>
                </a:rPr>
                <a:t>8</a:t>
              </a:r>
              <a:r>
                <a:rPr lang="en-US" sz="1150">
                  <a:solidFill>
                    <a:schemeClr val="tx1"/>
                  </a:solidFill>
                  <a:latin typeface="Segoe Sans Text"/>
                  <a:ea typeface="Segoe UI" panose="020B0502040204020203" pitchFamily="34" charset="0"/>
                  <a:cs typeface="Segoe Sans Text"/>
                </a:rPr>
                <a:t> </a:t>
              </a:r>
              <a:br>
                <a:rPr lang="en-US" sz="1150"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</a:br>
              <a:r>
                <a:rPr lang="en-US" sz="1150">
                  <a:solidFill>
                    <a:schemeClr val="tx1"/>
                  </a:solidFill>
                  <a:latin typeface="Segoe Sans Text"/>
                  <a:ea typeface="Segoe UI" panose="020B0502040204020203" pitchFamily="34" charset="0"/>
                  <a:cs typeface="Segoe Sans Text"/>
                </a:rPr>
                <a:t>to help teams deliver in the moment. Natural typing, precise inking, and responsive </a:t>
              </a:r>
              <a:br>
                <a:rPr lang="en-US" sz="1150"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</a:br>
              <a:r>
                <a:rPr lang="en-US" sz="1150">
                  <a:solidFill>
                    <a:schemeClr val="tx1"/>
                  </a:solidFill>
                  <a:latin typeface="Segoe Sans Text"/>
                  <a:ea typeface="Segoe UI" panose="020B0502040204020203" pitchFamily="34" charset="0"/>
                  <a:cs typeface="Segoe Sans Text"/>
                </a:rPr>
                <a:t>touchscreens speed up responses to problems and prospects. </a:t>
              </a:r>
              <a:endParaRPr lang="en-SG" sz="1150">
                <a:solidFill>
                  <a:schemeClr val="tx1"/>
                </a:solidFill>
                <a:latin typeface="Segoe Sans Text"/>
                <a:ea typeface="Times New Roman" panose="02020603050405020304" pitchFamily="18" charset="0"/>
                <a:cs typeface="Segoe Sans Text"/>
              </a:endParaRPr>
            </a:p>
          </p:txBody>
        </p:sp>
        <p:sp>
          <p:nvSpPr>
            <p:cNvPr id="6" name="object 14">
              <a:extLst>
                <a:ext uri="{FF2B5EF4-FFF2-40B4-BE49-F238E27FC236}">
                  <a16:creationId xmlns:a16="http://schemas.microsoft.com/office/drawing/2014/main" id="{36BCBD7D-6D31-3871-235D-8D93725C56DE}"/>
                </a:ext>
              </a:extLst>
            </p:cNvPr>
            <p:cNvSpPr txBox="1">
              <a:spLocks/>
            </p:cNvSpPr>
            <p:nvPr/>
          </p:nvSpPr>
          <p:spPr>
            <a:xfrm>
              <a:off x="1163283" y="1382492"/>
              <a:ext cx="2625828" cy="30726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sz="950">
                  <a:solidFill>
                    <a:schemeClr val="tx1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“We use different devices for</a:t>
              </a:r>
              <a:br>
                <a:rPr lang="en-US" sz="950">
                  <a:solidFill>
                    <a:schemeClr val="tx1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</a:br>
              <a:r>
                <a:rPr lang="en-US" sz="950">
                  <a:solidFill>
                    <a:schemeClr val="tx1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different tasks”</a:t>
              </a:r>
            </a:p>
          </p:txBody>
        </p:sp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B40A8F67-7C65-0638-AF5C-FEB5EC80BA4B}"/>
                </a:ext>
              </a:extLst>
            </p:cNvPr>
            <p:cNvSpPr txBox="1">
              <a:spLocks/>
            </p:cNvSpPr>
            <p:nvPr/>
          </p:nvSpPr>
          <p:spPr>
            <a:xfrm>
              <a:off x="3881151" y="1382492"/>
              <a:ext cx="2520254" cy="31958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en-US" sz="950">
                  <a:solidFill>
                    <a:schemeClr val="tx1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“I'm more agile with one versatile device </a:t>
              </a:r>
              <a:br>
                <a:rPr lang="en-US" sz="950">
                  <a:solidFill>
                    <a:schemeClr val="tx1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</a:br>
              <a:r>
                <a:rPr lang="en-US" sz="950">
                  <a:solidFill>
                    <a:schemeClr val="tx1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that handles all my range of tasks”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C22AD2-F5AB-EB17-D037-5ABA3A9C3977}"/>
                </a:ext>
              </a:extLst>
            </p:cNvPr>
            <p:cNvGrpSpPr/>
            <p:nvPr/>
          </p:nvGrpSpPr>
          <p:grpSpPr>
            <a:xfrm>
              <a:off x="1263421" y="1024916"/>
              <a:ext cx="2436160" cy="211250"/>
              <a:chOff x="1263421" y="4458848"/>
              <a:chExt cx="2436160" cy="21125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72314A8-C51B-5458-9D94-6192905466E2}"/>
                  </a:ext>
                </a:extLst>
              </p:cNvPr>
              <p:cNvSpPr/>
              <p:nvPr/>
            </p:nvSpPr>
            <p:spPr>
              <a:xfrm>
                <a:off x="1926505" y="4458848"/>
                <a:ext cx="1109992" cy="21125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 sz="950">
                  <a:latin typeface="Segoe Sans Text" pitchFamily="2" charset="0"/>
                  <a:cs typeface="Segoe Sans Text" pitchFamily="2" charset="0"/>
                </a:endParaRPr>
              </a:p>
            </p:txBody>
          </p:sp>
          <p:sp>
            <p:nvSpPr>
              <p:cNvPr id="25" name="object 14">
                <a:extLst>
                  <a:ext uri="{FF2B5EF4-FFF2-40B4-BE49-F238E27FC236}">
                    <a16:creationId xmlns:a16="http://schemas.microsoft.com/office/drawing/2014/main" id="{CE239349-A431-F332-A49B-216A684FDF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3421" y="4476676"/>
                <a:ext cx="2436160" cy="175591"/>
              </a:xfrm>
              <a:prstGeom prst="rect">
                <a:avLst/>
              </a:prstGeom>
            </p:spPr>
            <p:txBody>
              <a:bodyPr vert="horz" wrap="square" lIns="0" tIns="0" rIns="0" bIns="1800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950">
                    <a:solidFill>
                      <a:schemeClr val="tx2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Thinking small</a:t>
                </a:r>
                <a:endParaRPr lang="en-SG" sz="950">
                  <a:solidFill>
                    <a:schemeClr val="tx2"/>
                  </a:solidFill>
                  <a:latin typeface="Segoe Sans Text" pitchFamily="2" charset="0"/>
                  <a:ea typeface="Times New Roman" panose="02020603050405020304" pitchFamily="18" charset="0"/>
                  <a:cs typeface="Segoe Sans Text" pitchFamily="2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9CCC3B9-D899-DB01-5802-F3449F45D998}"/>
                </a:ext>
              </a:extLst>
            </p:cNvPr>
            <p:cNvGrpSpPr/>
            <p:nvPr/>
          </p:nvGrpSpPr>
          <p:grpSpPr>
            <a:xfrm>
              <a:off x="3869619" y="1024916"/>
              <a:ext cx="2436160" cy="211250"/>
              <a:chOff x="4279910" y="4458848"/>
              <a:chExt cx="2436160" cy="21125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3A4B63E-56A4-F59F-2667-D30BBC4F4612}"/>
                  </a:ext>
                </a:extLst>
              </p:cNvPr>
              <p:cNvSpPr/>
              <p:nvPr/>
            </p:nvSpPr>
            <p:spPr>
              <a:xfrm>
                <a:off x="4963006" y="4458848"/>
                <a:ext cx="1069968" cy="211250"/>
              </a:xfrm>
              <a:prstGeom prst="roundRect">
                <a:avLst>
                  <a:gd name="adj" fmla="val 50000"/>
                </a:avLst>
              </a:prstGeom>
              <a:solidFill>
                <a:srgbClr val="0078D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 sz="950">
                  <a:latin typeface="Segoe Sans Text" pitchFamily="2" charset="0"/>
                  <a:cs typeface="Segoe Sans Text" pitchFamily="2" charset="0"/>
                </a:endParaRPr>
              </a:p>
            </p:txBody>
          </p:sp>
          <p:sp>
            <p:nvSpPr>
              <p:cNvPr id="29" name="object 14">
                <a:extLst>
                  <a:ext uri="{FF2B5EF4-FFF2-40B4-BE49-F238E27FC236}">
                    <a16:creationId xmlns:a16="http://schemas.microsoft.com/office/drawing/2014/main" id="{0C03FB88-429F-9DFA-B1E6-A762837761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9910" y="4476676"/>
                <a:ext cx="2436160" cy="175591"/>
              </a:xfrm>
              <a:prstGeom prst="rect">
                <a:avLst/>
              </a:prstGeom>
            </p:spPr>
            <p:txBody>
              <a:bodyPr vert="horz" wrap="square" lIns="0" tIns="0" rIns="0" bIns="18000" rtlCol="0" anchor="ctr">
                <a:spAutoFit/>
              </a:bodyPr>
              <a:lstStyle>
                <a:lvl1pPr>
                  <a:defRPr sz="3800" b="0" i="0">
                    <a:solidFill>
                      <a:schemeClr val="bg1"/>
                    </a:solidFill>
                    <a:latin typeface="Segoe Pro SemiLight"/>
                    <a:ea typeface="+mj-ea"/>
                    <a:cs typeface="Segoe Pro SemiLight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950">
                    <a:solidFill>
                      <a:schemeClr val="tx2"/>
                    </a:solidFill>
                    <a:latin typeface="Segoe Sans Text" pitchFamily="2" charset="0"/>
                    <a:ea typeface="Segoe UI" panose="020B0502040204020203" pitchFamily="34" charset="0"/>
                    <a:cs typeface="Segoe Sans Text" pitchFamily="2" charset="0"/>
                  </a:rPr>
                  <a:t>Dreaming big</a:t>
                </a:r>
                <a:endParaRPr lang="en-SG" sz="950">
                  <a:solidFill>
                    <a:schemeClr val="tx2"/>
                  </a:solidFill>
                  <a:latin typeface="Segoe Sans Text" pitchFamily="2" charset="0"/>
                  <a:ea typeface="Times New Roman" panose="02020603050405020304" pitchFamily="18" charset="0"/>
                  <a:cs typeface="Segoe Sans Text" pitchFamily="2" charset="0"/>
                </a:endParaRPr>
              </a:p>
            </p:txBody>
          </p:sp>
        </p:grpSp>
      </p:grpSp>
      <p:sp>
        <p:nvSpPr>
          <p:cNvPr id="35" name="object 14">
            <a:extLst>
              <a:ext uri="{FF2B5EF4-FFF2-40B4-BE49-F238E27FC236}">
                <a16:creationId xmlns:a16="http://schemas.microsoft.com/office/drawing/2014/main" id="{BE171808-514C-2D7C-8B7C-ADF88FCB373F}"/>
              </a:ext>
            </a:extLst>
          </p:cNvPr>
          <p:cNvSpPr txBox="1">
            <a:spLocks/>
          </p:cNvSpPr>
          <p:nvPr/>
        </p:nvSpPr>
        <p:spPr>
          <a:xfrm>
            <a:off x="561735" y="4236508"/>
            <a:ext cx="6441754" cy="6152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The faster you grow, the easier it becomes to make expensive mistakes. Surface keeps you </a:t>
            </a:r>
            <a:br>
              <a:rPr lang="en-US" sz="1150"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looking sharp with a 1080p Full HD camera, high-quality Studio Mics, and live captions for </a:t>
            </a:r>
            <a:br>
              <a:rPr lang="en-US" sz="1150"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real-time translation of over 40 languages into English.</a:t>
            </a:r>
            <a:r>
              <a:rPr lang="en-US" sz="1150" baseline="30000">
                <a:solidFill>
                  <a:schemeClr val="tx1"/>
                </a:solidFill>
                <a:latin typeface="Segoe Sans Text"/>
                <a:ea typeface="Segoe UI" panose="020B0502040204020203" pitchFamily="34" charset="0"/>
                <a:cs typeface="Segoe Sans Text"/>
              </a:rPr>
              <a:t>9</a:t>
            </a:r>
            <a:endParaRPr lang="en-SG" sz="1150" baseline="30000">
              <a:solidFill>
                <a:schemeClr val="tx1"/>
              </a:solidFill>
              <a:latin typeface="Segoe Sans Text" pitchFamily="2" charset="0"/>
              <a:ea typeface="Times New Roman" panose="02020603050405020304" pitchFamily="18" charset="0"/>
              <a:cs typeface="Segoe Sans Text" pitchFamily="2" charset="0"/>
            </a:endParaRPr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138FD269-9F51-60F6-1C52-653F0B525E75}"/>
              </a:ext>
            </a:extLst>
          </p:cNvPr>
          <p:cNvSpPr txBox="1">
            <a:spLocks/>
          </p:cNvSpPr>
          <p:nvPr/>
        </p:nvSpPr>
        <p:spPr>
          <a:xfrm>
            <a:off x="1163283" y="3569807"/>
            <a:ext cx="2625828" cy="3072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“Collaboration isn't always possible </a:t>
            </a:r>
            <a:b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and that's okay”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8833B9A0-5346-2CF5-AFB7-E26FF8E9B6FB}"/>
              </a:ext>
            </a:extLst>
          </p:cNvPr>
          <p:cNvSpPr txBox="1">
            <a:spLocks/>
          </p:cNvSpPr>
          <p:nvPr/>
        </p:nvSpPr>
        <p:spPr>
          <a:xfrm>
            <a:off x="3780090" y="3569807"/>
            <a:ext cx="2621315" cy="3072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“Our remote and hybrid teams depend </a:t>
            </a:r>
            <a:b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on effortless connection”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96A2D6-A1D9-DCBC-D878-D0BF14C1D92C}"/>
              </a:ext>
            </a:extLst>
          </p:cNvPr>
          <p:cNvGrpSpPr/>
          <p:nvPr/>
        </p:nvGrpSpPr>
        <p:grpSpPr>
          <a:xfrm>
            <a:off x="1263421" y="3212231"/>
            <a:ext cx="2436160" cy="211250"/>
            <a:chOff x="1263421" y="4458848"/>
            <a:chExt cx="2436160" cy="21125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3FEF6EF-D285-B111-575B-16DAE22B18AA}"/>
                </a:ext>
              </a:extLst>
            </p:cNvPr>
            <p:cNvSpPr/>
            <p:nvPr/>
          </p:nvSpPr>
          <p:spPr>
            <a:xfrm>
              <a:off x="1926505" y="4458848"/>
              <a:ext cx="1109992" cy="21125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950">
                <a:latin typeface="Segoe Sans Text" pitchFamily="2" charset="0"/>
                <a:cs typeface="Segoe Sans Text" pitchFamily="2" charset="0"/>
              </a:endParaRPr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518E36A3-D961-6C43-8464-454D44EC580D}"/>
                </a:ext>
              </a:extLst>
            </p:cNvPr>
            <p:cNvSpPr txBox="1">
              <a:spLocks/>
            </p:cNvSpPr>
            <p:nvPr/>
          </p:nvSpPr>
          <p:spPr>
            <a:xfrm>
              <a:off x="1263421" y="4476676"/>
              <a:ext cx="2436160" cy="175591"/>
            </a:xfrm>
            <a:prstGeom prst="rect">
              <a:avLst/>
            </a:prstGeom>
          </p:spPr>
          <p:txBody>
            <a:bodyPr vert="horz" wrap="square" lIns="0" tIns="0" rIns="0" bIns="18000" rtlCol="0" anchor="ctr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50">
                  <a:solidFill>
                    <a:schemeClr val="tx2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Thinking small</a:t>
              </a:r>
              <a:endParaRPr lang="en-SG" sz="950">
                <a:solidFill>
                  <a:schemeClr val="tx2"/>
                </a:solidFill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1A009F-DB7A-6D26-010F-889D58F880B1}"/>
              </a:ext>
            </a:extLst>
          </p:cNvPr>
          <p:cNvGrpSpPr/>
          <p:nvPr/>
        </p:nvGrpSpPr>
        <p:grpSpPr>
          <a:xfrm>
            <a:off x="3869619" y="3212231"/>
            <a:ext cx="2436160" cy="211250"/>
            <a:chOff x="4279910" y="4458848"/>
            <a:chExt cx="2436160" cy="21125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58AF224-64D9-4FF1-EF7A-EA76B915FAD7}"/>
                </a:ext>
              </a:extLst>
            </p:cNvPr>
            <p:cNvSpPr/>
            <p:nvPr/>
          </p:nvSpPr>
          <p:spPr>
            <a:xfrm>
              <a:off x="4963006" y="4458848"/>
              <a:ext cx="1069968" cy="211250"/>
            </a:xfrm>
            <a:prstGeom prst="roundRect">
              <a:avLst>
                <a:gd name="adj" fmla="val 50000"/>
              </a:avLst>
            </a:prstGeom>
            <a:solidFill>
              <a:srgbClr val="0078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950">
                <a:latin typeface="Segoe Sans Text" pitchFamily="2" charset="0"/>
                <a:cs typeface="Segoe Sans Text" pitchFamily="2" charset="0"/>
              </a:endParaRPr>
            </a:p>
          </p:txBody>
        </p:sp>
        <p:sp>
          <p:nvSpPr>
            <p:cNvPr id="42" name="object 14">
              <a:extLst>
                <a:ext uri="{FF2B5EF4-FFF2-40B4-BE49-F238E27FC236}">
                  <a16:creationId xmlns:a16="http://schemas.microsoft.com/office/drawing/2014/main" id="{57ED3119-0E29-FA47-DEED-5FB1566ECC71}"/>
                </a:ext>
              </a:extLst>
            </p:cNvPr>
            <p:cNvSpPr txBox="1">
              <a:spLocks/>
            </p:cNvSpPr>
            <p:nvPr/>
          </p:nvSpPr>
          <p:spPr>
            <a:xfrm>
              <a:off x="4279910" y="4476676"/>
              <a:ext cx="2436160" cy="175591"/>
            </a:xfrm>
            <a:prstGeom prst="rect">
              <a:avLst/>
            </a:prstGeom>
          </p:spPr>
          <p:txBody>
            <a:bodyPr vert="horz" wrap="square" lIns="0" tIns="0" rIns="0" bIns="18000" rtlCol="0" anchor="ctr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50">
                  <a:solidFill>
                    <a:schemeClr val="tx2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Dreaming big</a:t>
              </a:r>
              <a:endParaRPr lang="en-SG" sz="950">
                <a:solidFill>
                  <a:schemeClr val="tx2"/>
                </a:solidFill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endParaRPr>
            </a:p>
          </p:txBody>
        </p:sp>
      </p:grpSp>
      <p:sp>
        <p:nvSpPr>
          <p:cNvPr id="47" name="object 14">
            <a:extLst>
              <a:ext uri="{FF2B5EF4-FFF2-40B4-BE49-F238E27FC236}">
                <a16:creationId xmlns:a16="http://schemas.microsoft.com/office/drawing/2014/main" id="{A1C22EFB-56DF-7041-2A71-D565A914184A}"/>
              </a:ext>
            </a:extLst>
          </p:cNvPr>
          <p:cNvSpPr txBox="1">
            <a:spLocks/>
          </p:cNvSpPr>
          <p:nvPr/>
        </p:nvSpPr>
        <p:spPr>
          <a:xfrm>
            <a:off x="561735" y="6429690"/>
            <a:ext cx="6441754" cy="6152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Surface Copilot+ PCs with Al-enhanced features contribute to an average of 30.4 hours of </a:t>
            </a:r>
            <a:b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increased employee productivity per device per year.</a:t>
            </a:r>
            <a:r>
              <a:rPr lang="en-US" sz="1150" baseline="3000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5</a:t>
            </a: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 Don’t take our word for it, take IDC’s. </a:t>
            </a:r>
            <a:b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</a:b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Read their white paper </a:t>
            </a:r>
            <a:r>
              <a:rPr lang="en-US" sz="1150">
                <a:solidFill>
                  <a:srgbClr val="0078D4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Business Value of Microsoft Surface</a:t>
            </a:r>
            <a:r>
              <a:rPr lang="en-US" sz="11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.</a:t>
            </a:r>
            <a:endParaRPr lang="en-SG" sz="1150">
              <a:solidFill>
                <a:schemeClr val="tx1"/>
              </a:solidFill>
              <a:latin typeface="Segoe Sans Text" pitchFamily="2" charset="0"/>
              <a:ea typeface="Times New Roman" panose="02020603050405020304" pitchFamily="18" charset="0"/>
              <a:cs typeface="Segoe Sans Text" pitchFamily="2" charset="0"/>
            </a:endParaRPr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id="{B8565BFE-DDB2-760B-A196-B60B919780A3}"/>
              </a:ext>
            </a:extLst>
          </p:cNvPr>
          <p:cNvSpPr txBox="1">
            <a:spLocks/>
          </p:cNvSpPr>
          <p:nvPr/>
        </p:nvSpPr>
        <p:spPr>
          <a:xfrm>
            <a:off x="1163283" y="5843396"/>
            <a:ext cx="2625828" cy="1464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“Adapting to AI will take time”</a:t>
            </a:r>
          </a:p>
        </p:txBody>
      </p:sp>
      <p:sp>
        <p:nvSpPr>
          <p:cNvPr id="51" name="object 14">
            <a:extLst>
              <a:ext uri="{FF2B5EF4-FFF2-40B4-BE49-F238E27FC236}">
                <a16:creationId xmlns:a16="http://schemas.microsoft.com/office/drawing/2014/main" id="{A574014F-223F-A18B-F008-26CB2222A344}"/>
              </a:ext>
            </a:extLst>
          </p:cNvPr>
          <p:cNvSpPr txBox="1">
            <a:spLocks/>
          </p:cNvSpPr>
          <p:nvPr/>
        </p:nvSpPr>
        <p:spPr>
          <a:xfrm>
            <a:off x="3780090" y="5843396"/>
            <a:ext cx="2621315" cy="1464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Segoe Pro SemiLight"/>
                <a:ea typeface="+mj-ea"/>
                <a:cs typeface="Segoe Pro SemiLight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950">
                <a:solidFill>
                  <a:schemeClr val="tx1"/>
                </a:solidFill>
                <a:latin typeface="Segoe Sans Text" pitchFamily="2" charset="0"/>
                <a:ea typeface="Segoe UI" panose="020B0502040204020203" pitchFamily="34" charset="0"/>
                <a:cs typeface="Segoe Sans Text" pitchFamily="2" charset="0"/>
              </a:rPr>
              <a:t>“AI will give us a boost now”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368D93-B6C0-A469-0D3E-2AC6882FD8B4}"/>
              </a:ext>
            </a:extLst>
          </p:cNvPr>
          <p:cNvGrpSpPr/>
          <p:nvPr/>
        </p:nvGrpSpPr>
        <p:grpSpPr>
          <a:xfrm>
            <a:off x="1263421" y="5405413"/>
            <a:ext cx="2436160" cy="211250"/>
            <a:chOff x="1263421" y="4458848"/>
            <a:chExt cx="2436160" cy="21125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54406EB-F172-6CD1-47B1-4619D0DE9C23}"/>
                </a:ext>
              </a:extLst>
            </p:cNvPr>
            <p:cNvSpPr/>
            <p:nvPr/>
          </p:nvSpPr>
          <p:spPr>
            <a:xfrm>
              <a:off x="1926505" y="4458848"/>
              <a:ext cx="1109992" cy="21125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950">
                <a:latin typeface="Segoe Sans Text" pitchFamily="2" charset="0"/>
                <a:cs typeface="Segoe Sans Text" pitchFamily="2" charset="0"/>
              </a:endParaRPr>
            </a:p>
          </p:txBody>
        </p:sp>
        <p:sp>
          <p:nvSpPr>
            <p:cNvPr id="55" name="object 14">
              <a:extLst>
                <a:ext uri="{FF2B5EF4-FFF2-40B4-BE49-F238E27FC236}">
                  <a16:creationId xmlns:a16="http://schemas.microsoft.com/office/drawing/2014/main" id="{2FB97136-2F85-096D-D721-53AC08DB0BB5}"/>
                </a:ext>
              </a:extLst>
            </p:cNvPr>
            <p:cNvSpPr txBox="1">
              <a:spLocks/>
            </p:cNvSpPr>
            <p:nvPr/>
          </p:nvSpPr>
          <p:spPr>
            <a:xfrm>
              <a:off x="1263421" y="4476676"/>
              <a:ext cx="2436160" cy="175591"/>
            </a:xfrm>
            <a:prstGeom prst="rect">
              <a:avLst/>
            </a:prstGeom>
          </p:spPr>
          <p:txBody>
            <a:bodyPr vert="horz" wrap="square" lIns="0" tIns="0" rIns="0" bIns="18000" rtlCol="0" anchor="ctr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50">
                  <a:solidFill>
                    <a:schemeClr val="tx2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Thinking small</a:t>
              </a:r>
              <a:endParaRPr lang="en-SG" sz="950">
                <a:solidFill>
                  <a:schemeClr val="tx2"/>
                </a:solidFill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704F8D-CA54-EBBE-6671-73A45D48A549}"/>
              </a:ext>
            </a:extLst>
          </p:cNvPr>
          <p:cNvGrpSpPr/>
          <p:nvPr/>
        </p:nvGrpSpPr>
        <p:grpSpPr>
          <a:xfrm>
            <a:off x="3869619" y="5405413"/>
            <a:ext cx="2436160" cy="211250"/>
            <a:chOff x="4279910" y="4458848"/>
            <a:chExt cx="2436160" cy="21125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E83F85C-56F8-750E-AD0B-CF0D350E36D4}"/>
                </a:ext>
              </a:extLst>
            </p:cNvPr>
            <p:cNvSpPr/>
            <p:nvPr/>
          </p:nvSpPr>
          <p:spPr>
            <a:xfrm>
              <a:off x="4963006" y="4458848"/>
              <a:ext cx="1069968" cy="211250"/>
            </a:xfrm>
            <a:prstGeom prst="roundRect">
              <a:avLst>
                <a:gd name="adj" fmla="val 50000"/>
              </a:avLst>
            </a:prstGeom>
            <a:solidFill>
              <a:srgbClr val="0078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950">
                <a:latin typeface="Segoe Sans Text" pitchFamily="2" charset="0"/>
                <a:cs typeface="Segoe Sans Text" pitchFamily="2" charset="0"/>
              </a:endParaRPr>
            </a:p>
          </p:txBody>
        </p:sp>
        <p:sp>
          <p:nvSpPr>
            <p:cNvPr id="65" name="object 14">
              <a:extLst>
                <a:ext uri="{FF2B5EF4-FFF2-40B4-BE49-F238E27FC236}">
                  <a16:creationId xmlns:a16="http://schemas.microsoft.com/office/drawing/2014/main" id="{8E30C4D7-D01E-E66B-6463-B53E742EBE30}"/>
                </a:ext>
              </a:extLst>
            </p:cNvPr>
            <p:cNvSpPr txBox="1">
              <a:spLocks/>
            </p:cNvSpPr>
            <p:nvPr/>
          </p:nvSpPr>
          <p:spPr>
            <a:xfrm>
              <a:off x="4279910" y="4476676"/>
              <a:ext cx="2436160" cy="175591"/>
            </a:xfrm>
            <a:prstGeom prst="rect">
              <a:avLst/>
            </a:prstGeom>
          </p:spPr>
          <p:txBody>
            <a:bodyPr vert="horz" wrap="square" lIns="0" tIns="0" rIns="0" bIns="18000" rtlCol="0" anchor="ctr">
              <a:spAutoFit/>
            </a:bodyPr>
            <a:lstStyle>
              <a:lvl1pPr>
                <a:defRPr sz="3800" b="0" i="0">
                  <a:solidFill>
                    <a:schemeClr val="bg1"/>
                  </a:solidFill>
                  <a:latin typeface="Segoe Pro SemiLight"/>
                  <a:ea typeface="+mj-ea"/>
                  <a:cs typeface="Segoe Pro SemiLight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50">
                  <a:solidFill>
                    <a:schemeClr val="tx2"/>
                  </a:solidFill>
                  <a:latin typeface="Segoe Sans Text" pitchFamily="2" charset="0"/>
                  <a:ea typeface="Segoe UI" panose="020B0502040204020203" pitchFamily="34" charset="0"/>
                  <a:cs typeface="Segoe Sans Text" pitchFamily="2" charset="0"/>
                </a:rPr>
                <a:t>Dreaming big</a:t>
              </a:r>
              <a:endParaRPr lang="en-SG" sz="950">
                <a:solidFill>
                  <a:schemeClr val="tx2"/>
                </a:solidFill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endParaRPr>
            </a:p>
          </p:txBody>
        </p:sp>
      </p:grpSp>
      <p:pic>
        <p:nvPicPr>
          <p:cNvPr id="1074" name="Picture 1073" descr="A computer with a keyboard&#10;&#10;AI-generated content may be incorrect.">
            <a:extLst>
              <a:ext uri="{FF2B5EF4-FFF2-40B4-BE49-F238E27FC236}">
                <a16:creationId xmlns:a16="http://schemas.microsoft.com/office/drawing/2014/main" id="{8811DB04-80D6-C36B-C245-B29DEB722F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8602">
            <a:off x="-55595" y="2720623"/>
            <a:ext cx="1943723" cy="1093344"/>
          </a:xfrm>
          <a:prstGeom prst="rect">
            <a:avLst/>
          </a:prstGeom>
          <a:effectLst>
            <a:outerShdw blurRad="152400" dist="863600" dir="5400000" sx="90000" sy="-19000" rotWithShape="0">
              <a:prstClr val="black">
                <a:alpha val="10000"/>
              </a:prstClr>
            </a:outerShd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8BC27DA-52CD-9E16-9517-39EBE6E284E5}"/>
              </a:ext>
            </a:extLst>
          </p:cNvPr>
          <p:cNvSpPr/>
          <p:nvPr/>
        </p:nvSpPr>
        <p:spPr>
          <a:xfrm>
            <a:off x="0" y="7804289"/>
            <a:ext cx="7569200" cy="155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0" name="object 7">
            <a:extLst>
              <a:ext uri="{FF2B5EF4-FFF2-40B4-BE49-F238E27FC236}">
                <a16:creationId xmlns:a16="http://schemas.microsoft.com/office/drawing/2014/main" id="{697CD83A-4D7C-4695-8239-BEC51B417836}"/>
              </a:ext>
            </a:extLst>
          </p:cNvPr>
          <p:cNvSpPr txBox="1"/>
          <p:nvPr/>
        </p:nvSpPr>
        <p:spPr>
          <a:xfrm>
            <a:off x="1270000" y="8061978"/>
            <a:ext cx="4762974" cy="7021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3">
              <a:lnSpc>
                <a:spcPct val="120000"/>
              </a:lnSpc>
            </a:pPr>
            <a:r>
              <a:rPr lang="en-US" sz="1300">
                <a:solidFill>
                  <a:schemeClr val="tx2"/>
                </a:solidFill>
                <a:effectLst/>
                <a:latin typeface="Segoe Sans Text" pitchFamily="2" charset="0"/>
                <a:cs typeface="Segoe Sans Text" pitchFamily="2" charset="0"/>
              </a:rPr>
              <a:t>Backed by Surface Copilot+ PCs, even smaller teams </a:t>
            </a:r>
            <a:br>
              <a:rPr lang="en-US" sz="1300">
                <a:solidFill>
                  <a:schemeClr val="tx2"/>
                </a:solidFill>
                <a:effectLst/>
                <a:latin typeface="Segoe Sans Text" pitchFamily="2" charset="0"/>
                <a:cs typeface="Segoe Sans Text" pitchFamily="2" charset="0"/>
              </a:rPr>
            </a:br>
            <a:r>
              <a:rPr lang="en-US" sz="1300">
                <a:solidFill>
                  <a:schemeClr val="tx2"/>
                </a:solidFill>
                <a:effectLst/>
                <a:latin typeface="Segoe Sans Text" pitchFamily="2" charset="0"/>
                <a:cs typeface="Segoe Sans Text" pitchFamily="2" charset="0"/>
              </a:rPr>
              <a:t>can implement big ideas. Get more information about </a:t>
            </a:r>
            <a:br>
              <a:rPr lang="en-US" sz="1300">
                <a:solidFill>
                  <a:schemeClr val="tx2"/>
                </a:solidFill>
                <a:effectLst/>
                <a:latin typeface="Segoe Sans Text" pitchFamily="2" charset="0"/>
                <a:cs typeface="Segoe Sans Text" pitchFamily="2" charset="0"/>
              </a:rPr>
            </a:br>
            <a:r>
              <a:rPr lang="en-US" sz="1300">
                <a:solidFill>
                  <a:schemeClr val="tx2"/>
                </a:solidFill>
                <a:effectLst/>
                <a:latin typeface="Segoe Sans Text" pitchFamily="2" charset="0"/>
                <a:cs typeface="Segoe Sans Text" pitchFamily="2" charset="0"/>
              </a:rPr>
              <a:t>devices that can take you forward when it matters most.</a:t>
            </a:r>
          </a:p>
        </p:txBody>
      </p:sp>
      <p:pic>
        <p:nvPicPr>
          <p:cNvPr id="62" name="Picture 61" descr="A tablet with a stylus on the screen&#10;&#10;AI-generated content may be incorrect.">
            <a:extLst>
              <a:ext uri="{FF2B5EF4-FFF2-40B4-BE49-F238E27FC236}">
                <a16:creationId xmlns:a16="http://schemas.microsoft.com/office/drawing/2014/main" id="{88645CF3-BF8A-DCF2-F896-C29C97B686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235">
            <a:off x="4637334" y="7164050"/>
            <a:ext cx="3427833" cy="1928155"/>
          </a:xfrm>
          <a:prstGeom prst="rect">
            <a:avLst/>
          </a:prstGeom>
          <a:effectLst>
            <a:outerShdw blurRad="127000" dist="635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271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crosoft">
      <a:dk1>
        <a:srgbClr val="505050"/>
      </a:dk1>
      <a:lt1>
        <a:srgbClr val="E6E6E6"/>
      </a:lt1>
      <a:dk2>
        <a:srgbClr val="FFFFFF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352725E144B43B7D794C06FEDD99A" ma:contentTypeVersion="17" ma:contentTypeDescription="Create a new document." ma:contentTypeScope="" ma:versionID="94d1a5ae89a9297caf614f44be539baf">
  <xsd:schema xmlns:xsd="http://www.w3.org/2001/XMLSchema" xmlns:xs="http://www.w3.org/2001/XMLSchema" xmlns:p="http://schemas.microsoft.com/office/2006/metadata/properties" xmlns:ns1="http://schemas.microsoft.com/sharepoint/v3" xmlns:ns2="31cdc4ff-4b07-4af6-baa1-c7b45e643564" xmlns:ns3="4a799826-c8b5-42cd-ae6a-97f729ad5753" targetNamespace="http://schemas.microsoft.com/office/2006/metadata/properties" ma:root="true" ma:fieldsID="6cb8600163b08e7ea32b4f5491b50559" ns1:_="" ns2:_="" ns3:_="">
    <xsd:import namespace="http://schemas.microsoft.com/sharepoint/v3"/>
    <xsd:import namespace="31cdc4ff-4b07-4af6-baa1-c7b45e643564"/>
    <xsd:import namespace="4a799826-c8b5-42cd-ae6a-97f729ad57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c4ff-4b07-4af6-baa1-c7b45e6435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99826-c8b5-42cd-ae6a-97f729ad575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b92c12f-c76b-458e-8a47-a6f3a39ab15e}" ma:internalName="TaxCatchAll" ma:showField="CatchAllData" ma:web="4a799826-c8b5-42cd-ae6a-97f729ad57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c4ff-4b07-4af6-baa1-c7b45e643564">
      <Terms xmlns="http://schemas.microsoft.com/office/infopath/2007/PartnerControls"/>
    </lcf76f155ced4ddcb4097134ff3c332f>
    <TaxCatchAll xmlns="4a799826-c8b5-42cd-ae6a-97f729ad5753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405AC8D-C714-4AE2-82A0-01E8497BE4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cdc4ff-4b07-4af6-baa1-c7b45e643564"/>
    <ds:schemaRef ds:uri="4a799826-c8b5-42cd-ae6a-97f729ad57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F47298-D0E7-474A-A901-0E33BA1B39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1BED07-78D9-41CA-9949-DAE9C0B16D78}">
  <ds:schemaRefs>
    <ds:schemaRef ds:uri="1dd92bc5-e90d-4342-a0b4-8149e8fd8896"/>
    <ds:schemaRef ds:uri="1f20e83d-e1f4-43e2-85c3-419caba4f846"/>
    <ds:schemaRef ds:uri="38b6c0b7-65fe-495d-8ad2-2049d7517a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1cdc4ff-4b07-4af6-baa1-c7b45e643564"/>
    <ds:schemaRef ds:uri="4a799826-c8b5-42cd-ae6a-97f729ad5753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740</Words>
  <Application>Microsoft Office PowerPoint</Application>
  <PresentationFormat>Custom</PresentationFormat>
  <Paragraphs>44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Segoe Sans Text</vt:lpstr>
      <vt:lpstr>Segoe Sans Display</vt:lpstr>
      <vt:lpstr>Segoe Sans Small</vt:lpstr>
      <vt:lpstr>Calibri</vt:lpstr>
      <vt:lpstr>Segoe Pro SemiLight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Calling all early adapters</dc:title>
  <dc:creator>Matthew Tan</dc:creator>
  <cp:lastModifiedBy>Larry Zusman</cp:lastModifiedBy>
  <cp:revision>3</cp:revision>
  <dcterms:created xsi:type="dcterms:W3CDTF">2024-08-02T04:10:28Z</dcterms:created>
  <dcterms:modified xsi:type="dcterms:W3CDTF">2025-07-22T16:32:02Z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2024-08-02T00:00:00Z</vt:filetime>
  </property>
  <property fmtid="{D5CDD505-2E9C-101B-9397-08002B2CF9AE}" pid="3" name="Creator">
    <vt:lpwstr>Adobe InDesign 19.3 (Macintosh)</vt:lpwstr>
  </property>
  <property fmtid="{D5CDD505-2E9C-101B-9397-08002B2CF9AE}" pid="4" name="LastSaved">
    <vt:filetime>2024-08-02T00:00:00Z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0x010100EED352725E144B43B7D794C06FEDD99A</vt:lpwstr>
  </property>
  <property fmtid="{D5CDD505-2E9C-101B-9397-08002B2CF9AE}" pid="7" name="MediaServiceImageTags">
    <vt:lpwstr/>
  </property>
</Properties>
</file>