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76" r:id="rId7"/>
  </p:sldMasterIdLst>
  <p:notesMasterIdLst>
    <p:notesMasterId r:id="rId9"/>
  </p:notesMasterIdLst>
  <p:handoutMasterIdLst>
    <p:handoutMasterId r:id="rId10"/>
  </p:handoutMasterIdLst>
  <p:sldIdLst>
    <p:sldId id="1849" r:id="rId8"/>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cmAuthor id="3" name="Mary Feil-Jacobs" initials="MF" lastIdx="2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E6E6E6"/>
    <a:srgbClr val="ECECED"/>
    <a:srgbClr val="FFFFFF"/>
    <a:srgbClr val="F2F2F2"/>
    <a:srgbClr val="F3F3F3"/>
    <a:srgbClr val="2F2F2F"/>
    <a:srgbClr val="525252"/>
    <a:srgbClr val="666666"/>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autoAdjust="0"/>
    <p:restoredTop sz="96327" autoAdjust="0"/>
  </p:normalViewPr>
  <p:slideViewPr>
    <p:cSldViewPr snapToGrid="0">
      <p:cViewPr varScale="1">
        <p:scale>
          <a:sx n="114" d="100"/>
          <a:sy n="114" d="100"/>
        </p:scale>
        <p:origin x="552" y="102"/>
      </p:cViewPr>
      <p:guideLst/>
    </p:cSldViewPr>
  </p:slideViewPr>
  <p:outlineViewPr>
    <p:cViewPr>
      <p:scale>
        <a:sx n="33" d="100"/>
        <a:sy n="33" d="100"/>
      </p:scale>
      <p:origin x="0" y="-7240"/>
    </p:cViewPr>
  </p:outlineViewPr>
  <p:notesTextViewPr>
    <p:cViewPr>
      <p:scale>
        <a:sx n="3" d="2"/>
        <a:sy n="3" d="2"/>
      </p:scale>
      <p:origin x="0" y="0"/>
    </p:cViewPr>
  </p:notesTextViewPr>
  <p:sorterViewPr>
    <p:cViewPr varScale="1">
      <p:scale>
        <a:sx n="1" d="1"/>
        <a:sy n="1" d="1"/>
      </p:scale>
      <p:origin x="0" y="-1557"/>
    </p:cViewPr>
  </p:sorterViewPr>
  <p:notesViewPr>
    <p:cSldViewPr snapToGrid="0" showGuides="1">
      <p:cViewPr varScale="1">
        <p:scale>
          <a:sx n="79" d="100"/>
          <a:sy n="79" d="100"/>
        </p:scale>
        <p:origin x="2751"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presProps" Target="presProps.xml"/><Relationship Id="rId1" Type="http://schemas.openxmlformats.org/officeDocument/2006/relationships/customXml" Target="../customXml/item1.xml"/><Relationship Id="rId11"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handoutMaster" Target="handoutMasters/handoutMaster1.xml"/><Relationship Id="rId14" Type="http://schemas.openxmlformats.org/officeDocument/2006/relationships/theme" Target="theme/theme1.xml"/><Relationship Id="rId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F7BC6-F0D5-4E7D-A118-8E057CE16828}" type="datetime8">
              <a:rPr lang="en-US" smtClean="0">
                <a:latin typeface="Segoe UI" pitchFamily="34" charset="0"/>
              </a:rPr>
              <a:t>7/22/2021 9:57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08413A8-5751-49C4-A1EE-6DF953373A35}" type="datetime8">
              <a:rPr lang="en-US" smtClean="0"/>
              <a:t>7/22/2021 9:57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hero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dirty="0"/>
              <a:t>Event name or presentation title</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dirty="0"/>
              <a:t>Speaker name or subtitle text</a:t>
            </a:r>
          </a:p>
        </p:txBody>
      </p:sp>
      <p:pic>
        <p:nvPicPr>
          <p:cNvPr id="11" name="Picture 10" descr="A picture containing indoor, dark, table, computer&#10;&#10;Description automatically generated">
            <a:extLst>
              <a:ext uri="{FF2B5EF4-FFF2-40B4-BE49-F238E27FC236}">
                <a16:creationId xmlns:a16="http://schemas.microsoft.com/office/drawing/2014/main" id="{317008C8-05EC-4093-A4DB-FDEE972A88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8743" y="2419489"/>
            <a:ext cx="8984149" cy="5053584"/>
          </a:xfrm>
          <a:prstGeom prst="rect">
            <a:avLst/>
          </a:prstGeom>
        </p:spPr>
      </p:pic>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1385565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dirty="0"/>
              <a:t>Event name or presentation title</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dirty="0"/>
              <a:t>Speaker name or subtitle text</a:t>
            </a:r>
          </a:p>
        </p:txBody>
      </p:sp>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2155089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plit photo">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241114"/>
            <a:ext cx="4179888" cy="1292662"/>
          </a:xfrm>
          <a:noFill/>
        </p:spPr>
        <p:txBody>
          <a:bodyPr wrap="square"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dirty="0"/>
              <a:t>Event name or presentation title</a:t>
            </a:r>
          </a:p>
        </p:txBody>
      </p:sp>
      <p:sp>
        <p:nvSpPr>
          <p:cNvPr id="5" name="Text Placeholder 4"/>
          <p:cNvSpPr>
            <a:spLocks noGrp="1"/>
          </p:cNvSpPr>
          <p:nvPr>
            <p:ph type="body" sz="quarter" idx="12" hasCustomPrompt="1"/>
          </p:nvPr>
        </p:nvSpPr>
        <p:spPr>
          <a:xfrm>
            <a:off x="584200" y="3962400"/>
            <a:ext cx="4179888"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dirty="0"/>
              <a:t>Speaker name or subtitle</a:t>
            </a:r>
          </a:p>
        </p:txBody>
      </p:sp>
      <p:sp>
        <p:nvSpPr>
          <p:cNvPr id="11" name="Picture Placeholder 4">
            <a:extLst>
              <a:ext uri="{FF2B5EF4-FFF2-40B4-BE49-F238E27FC236}">
                <a16:creationId xmlns:a16="http://schemas.microsoft.com/office/drawing/2014/main" id="{13919922-9FA1-8145-B509-76E8730333CE}"/>
              </a:ext>
            </a:extLst>
          </p:cNvPr>
          <p:cNvSpPr>
            <a:spLocks noGrp="1"/>
          </p:cNvSpPr>
          <p:nvPr>
            <p:ph type="pic" sz="quarter" idx="11" hasCustomPrompt="1"/>
          </p:nvPr>
        </p:nvSpPr>
        <p:spPr>
          <a:xfrm>
            <a:off x="5334000" y="0"/>
            <a:ext cx="6858000" cy="6858000"/>
          </a:xfrm>
          <a:blipFill>
            <a:blip r:embed="rId2"/>
            <a:stretch>
              <a:fillRect/>
            </a:stretch>
          </a:blipFill>
        </p:spPr>
        <p:txBody>
          <a:bodyPr vert="horz" wrap="square" lIns="0" tIns="2103120" rIns="0" bIns="0" rtlCol="0" anchor="t"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b="1" dirty="0">
                <a:solidFill>
                  <a:srgbClr val="FFFFFF"/>
                </a:solidFill>
                <a:latin typeface="+mn-lt"/>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dirty="0"/>
              <a:t>Drag &amp; drop your photo here </a:t>
            </a:r>
            <a:br>
              <a:rPr lang="en-US" dirty="0"/>
            </a:br>
            <a:r>
              <a:rPr lang="en-US" dirty="0"/>
              <a:t>or click or tap icon below </a:t>
            </a:r>
            <a:br>
              <a:rPr lang="en-US" dirty="0"/>
            </a:br>
            <a:r>
              <a:rPr lang="en-US" dirty="0"/>
              <a:t>to insert</a:t>
            </a:r>
          </a:p>
        </p:txBody>
      </p:sp>
      <p:grpSp>
        <p:nvGrpSpPr>
          <p:cNvPr id="2" name="Picture 6">
            <a:extLst>
              <a:ext uri="{FF2B5EF4-FFF2-40B4-BE49-F238E27FC236}">
                <a16:creationId xmlns:a16="http://schemas.microsoft.com/office/drawing/2014/main" id="{B6113CD0-82FD-435D-B10E-68CCE770931D}"/>
              </a:ext>
            </a:extLst>
          </p:cNvPr>
          <p:cNvGrpSpPr/>
          <p:nvPr userDrawn="1"/>
        </p:nvGrpSpPr>
        <p:grpSpPr bwMode="black">
          <a:xfrm>
            <a:off x="584200" y="586699"/>
            <a:ext cx="2200466" cy="288637"/>
            <a:chOff x="584200" y="586699"/>
            <a:chExt cx="2200466" cy="288637"/>
          </a:xfrm>
        </p:grpSpPr>
        <p:sp>
          <p:nvSpPr>
            <p:cNvPr id="13" name="Freeform: Shape 12">
              <a:extLst>
                <a:ext uri="{FF2B5EF4-FFF2-40B4-BE49-F238E27FC236}">
                  <a16:creationId xmlns:a16="http://schemas.microsoft.com/office/drawing/2014/main" id="{3BA4DEC2-1EEA-45BD-B1DE-D524CF5099FC}"/>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2441D45F-C640-47BA-BF09-7DFA9C8442E2}"/>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5B196BAC-9FAF-4611-945E-AC2AE7F3A25C}"/>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4F47EA8-58E7-4F4C-90AF-9DE81E119F87}"/>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743079EF-D05D-420D-B8F2-F0C24C552BB2}"/>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2267540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364">
          <p15:clr>
            <a:srgbClr val="FBAE40"/>
          </p15:clr>
        </p15:guide>
        <p15:guide id="4" orient="horz" pos="2160">
          <p15:clr>
            <a:srgbClr val="FBAE40"/>
          </p15:clr>
        </p15:guide>
        <p15:guide id="5" pos="300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dirty="0"/>
              <a:t>Section slide</a:t>
            </a:r>
          </a:p>
        </p:txBody>
      </p:sp>
    </p:spTree>
    <p:extLst>
      <p:ext uri="{BB962C8B-B14F-4D97-AF65-F5344CB8AC3E}">
        <p14:creationId xmlns:p14="http://schemas.microsoft.com/office/powerpoint/2010/main" val="4135894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dirty="0"/>
              <a:t>Title (Segoe UI, size 16 </a:t>
            </a:r>
            <a:r>
              <a:rPr lang="en-US" dirty="0" err="1"/>
              <a:t>pt</a:t>
            </a:r>
            <a:r>
              <a:rPr lang="en-US" dirty="0"/>
              <a:t>)</a:t>
            </a:r>
          </a:p>
        </p:txBody>
      </p:sp>
      <p:sp>
        <p:nvSpPr>
          <p:cNvPr id="4" name="Text Placeholder 3">
            <a:extLst>
              <a:ext uri="{FF2B5EF4-FFF2-40B4-BE49-F238E27FC236}">
                <a16:creationId xmlns:a16="http://schemas.microsoft.com/office/drawing/2014/main" id="{C86287D4-2837-0147-B1FC-88CB12D7F50A}"/>
              </a:ext>
            </a:extLst>
          </p:cNvPr>
          <p:cNvSpPr>
            <a:spLocks noGrp="1"/>
          </p:cNvSpPr>
          <p:nvPr>
            <p:ph type="body" sz="quarter" idx="10" hasCustomPrompt="1"/>
          </p:nvPr>
        </p:nvSpPr>
        <p:spPr>
          <a:xfrm>
            <a:off x="586390" y="1473200"/>
            <a:ext cx="11015060" cy="726353"/>
          </a:xfrm>
        </p:spPr>
        <p:txBody>
          <a:bodyPr wrap="square">
            <a:spAutoFit/>
          </a:bodyPr>
          <a:lstStyle>
            <a:lvl1pPr marL="0" indent="0">
              <a:buNone/>
              <a:defRPr b="0" i="0">
                <a:solidFill>
                  <a:srgbClr val="505050"/>
                </a:solidFill>
                <a:latin typeface="Segoe UI" panose="020B0502040204020203" pitchFamily="34" charset="0"/>
                <a:cs typeface="Segoe UI" panose="020B0502040204020203" pitchFamily="34" charset="0"/>
              </a:defRPr>
            </a:lvl1pPr>
            <a:lvl2pPr marL="228600" indent="0">
              <a:buNone/>
              <a:defRPr b="0" i="0">
                <a:solidFill>
                  <a:srgbClr val="505050"/>
                </a:solidFill>
                <a:latin typeface="Segoe UI" panose="020B0502040204020203" pitchFamily="34" charset="0"/>
                <a:cs typeface="Segoe UI" panose="020B0502040204020203" pitchFamily="34" charset="0"/>
              </a:defRPr>
            </a:lvl2pPr>
            <a:lvl3pPr marL="457200" indent="0">
              <a:buNone/>
              <a:defRPr b="0" i="0">
                <a:solidFill>
                  <a:srgbClr val="505050"/>
                </a:solidFill>
                <a:latin typeface="Segoe UI" panose="020B0502040204020203" pitchFamily="34" charset="0"/>
                <a:cs typeface="Segoe UI" panose="020B0502040204020203" pitchFamily="34" charset="0"/>
              </a:defRPr>
            </a:lvl3pPr>
            <a:lvl4pPr marL="685800" indent="0">
              <a:buNone/>
              <a:defRPr/>
            </a:lvl4pPr>
            <a:lvl5pPr marL="914400" indent="0">
              <a:buNone/>
              <a:defRPr/>
            </a:lvl5pPr>
          </a:lstStyle>
          <a:p>
            <a:pPr lvl="0"/>
            <a:r>
              <a:rPr lang="en-US" dirty="0"/>
              <a:t>First level (Segoe UI, size 16pt)</a:t>
            </a:r>
          </a:p>
          <a:p>
            <a:pPr lvl="1"/>
            <a:r>
              <a:rPr lang="en-US" dirty="0"/>
              <a:t>Second level (Segoe UI, size 14pt)</a:t>
            </a:r>
          </a:p>
          <a:p>
            <a:pPr lvl="2"/>
            <a:r>
              <a:rPr lang="en-US" dirty="0"/>
              <a:t>Third level (Segoe UI, size 12pt)</a:t>
            </a:r>
          </a:p>
        </p:txBody>
      </p:sp>
    </p:spTree>
    <p:extLst>
      <p:ext uri="{BB962C8B-B14F-4D97-AF65-F5344CB8AC3E}">
        <p14:creationId xmlns:p14="http://schemas.microsoft.com/office/powerpoint/2010/main" val="14092646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userDrawn="1">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userDrawn="1">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p:bg>
      <p:bgPr>
        <a:solidFill>
          <a:schemeClr val="bg1"/>
        </a:solidFill>
        <a:effectLst/>
      </p:bgPr>
    </p:bg>
    <p:spTree>
      <p:nvGrpSpPr>
        <p:cNvPr id="1" name=""/>
        <p:cNvGrpSpPr/>
        <p:nvPr/>
      </p:nvGrpSpPr>
      <p:grpSpPr>
        <a:xfrm>
          <a:off x="0" y="0"/>
          <a:ext cx="0" cy="0"/>
          <a:chOff x="0" y="0"/>
          <a:chExt cx="0" cy="0"/>
        </a:xfrm>
      </p:grpSpPr>
      <p:sp>
        <p:nvSpPr>
          <p:cNvPr id="25" name="Text Placeholder 3"/>
          <p:cNvSpPr>
            <a:spLocks noGrp="1"/>
          </p:cNvSpPr>
          <p:nvPr>
            <p:ph type="body" sz="quarter" idx="10" hasCustomPrompt="1"/>
          </p:nvPr>
        </p:nvSpPr>
        <p:spPr>
          <a:xfrm>
            <a:off x="586390" y="1472037"/>
            <a:ext cx="536514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dirty="0"/>
              <a:t>First level (Segoe UI, size 16pt)</a:t>
            </a:r>
          </a:p>
          <a:p>
            <a:pPr lvl="1"/>
            <a:r>
              <a:rPr lang="en-US" dirty="0"/>
              <a:t>Second level (Segoe UI, size 14pt)</a:t>
            </a:r>
          </a:p>
          <a:p>
            <a:pPr lvl="2"/>
            <a:r>
              <a:rPr lang="en-US" dirty="0"/>
              <a:t>Third level (Segoe UI, size 12pt)</a:t>
            </a:r>
          </a:p>
        </p:txBody>
      </p:sp>
      <p:sp>
        <p:nvSpPr>
          <p:cNvPr id="26" name="Text Placeholder 2"/>
          <p:cNvSpPr>
            <a:spLocks noGrp="1"/>
          </p:cNvSpPr>
          <p:nvPr>
            <p:ph type="body" sz="quarter" idx="11" hasCustomPrompt="1"/>
          </p:nvPr>
        </p:nvSpPr>
        <p:spPr>
          <a:xfrm>
            <a:off x="6242050" y="1472037"/>
            <a:ext cx="5360670" cy="726353"/>
          </a:xfrm>
        </p:spPr>
        <p:txBody>
          <a:bodyPr/>
          <a:lstStyle>
            <a:lvl1pPr>
              <a:defRPr>
                <a:solidFill>
                  <a:srgbClr val="505050"/>
                </a:solidFill>
              </a:defRPr>
            </a:lvl1pPr>
            <a:lvl2pPr>
              <a:defRPr>
                <a:solidFill>
                  <a:srgbClr val="505050"/>
                </a:solidFill>
              </a:defRPr>
            </a:lvl2pPr>
            <a:lvl3pPr>
              <a:defRPr>
                <a:solidFill>
                  <a:srgbClr val="505050"/>
                </a:solidFill>
              </a:defRPr>
            </a:lvl3pPr>
          </a:lstStyle>
          <a:p>
            <a:pPr lvl="0"/>
            <a:r>
              <a:rPr lang="en-US" dirty="0"/>
              <a:t>First level (Segoe UI, size 16pt)</a:t>
            </a:r>
          </a:p>
          <a:p>
            <a:pPr lvl="1"/>
            <a:r>
              <a:rPr lang="en-US" dirty="0"/>
              <a:t>Second level (Segoe UI, size 14pt)</a:t>
            </a:r>
          </a:p>
          <a:p>
            <a:pPr lvl="2"/>
            <a:r>
              <a:rPr lang="en-US" dirty="0"/>
              <a:t>Third level (Segoe UI, size 12pt)</a:t>
            </a:r>
          </a:p>
        </p:txBody>
      </p:sp>
      <p:sp>
        <p:nvSpPr>
          <p:cNvPr id="5" name="Title 1">
            <a:extLst>
              <a:ext uri="{FF2B5EF4-FFF2-40B4-BE49-F238E27FC236}">
                <a16:creationId xmlns:a16="http://schemas.microsoft.com/office/drawing/2014/main" id="{388BB4F3-12F0-4629-9B5B-943F33BA91A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dirty="0"/>
              <a:t>Title (Segoe UI, size 16 </a:t>
            </a:r>
            <a:r>
              <a:rPr lang="en-US" dirty="0" err="1"/>
              <a:t>pt</a:t>
            </a:r>
            <a:r>
              <a:rPr lang="en-US" dirty="0"/>
              <a:t>)</a:t>
            </a:r>
          </a:p>
        </p:txBody>
      </p:sp>
    </p:spTree>
    <p:extLst>
      <p:ext uri="{BB962C8B-B14F-4D97-AF65-F5344CB8AC3E}">
        <p14:creationId xmlns:p14="http://schemas.microsoft.com/office/powerpoint/2010/main" val="2651361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1BE2550-DA43-453C-A328-33C740E6540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dirty="0"/>
              <a:t>Title (Segoe UI, size 16 </a:t>
            </a:r>
            <a:r>
              <a:rPr lang="en-US" dirty="0" err="1"/>
              <a:t>pt</a:t>
            </a:r>
            <a:r>
              <a:rPr lang="en-US" dirty="0"/>
              <a:t>)</a:t>
            </a:r>
          </a:p>
        </p:txBody>
      </p:sp>
      <p:sp>
        <p:nvSpPr>
          <p:cNvPr id="25" name="Text Placeholder 3"/>
          <p:cNvSpPr>
            <a:spLocks noGrp="1"/>
          </p:cNvSpPr>
          <p:nvPr>
            <p:ph type="body" sz="quarter" idx="10" hasCustomPrompt="1"/>
          </p:nvPr>
        </p:nvSpPr>
        <p:spPr>
          <a:xfrm>
            <a:off x="5863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dirty="0"/>
              <a:t>First level (Segoe UI, size 16pt)</a:t>
            </a:r>
          </a:p>
          <a:p>
            <a:pPr lvl="1"/>
            <a:r>
              <a:rPr lang="en-US" dirty="0"/>
              <a:t>Second level (Segoe UI, size 14pt)</a:t>
            </a:r>
          </a:p>
          <a:p>
            <a:pPr lvl="2"/>
            <a:r>
              <a:rPr lang="en-US" dirty="0"/>
              <a:t>Third level (Segoe UI, size 12pt)</a:t>
            </a:r>
          </a:p>
        </p:txBody>
      </p:sp>
      <p:sp>
        <p:nvSpPr>
          <p:cNvPr id="5" name="Text Placeholder 3"/>
          <p:cNvSpPr>
            <a:spLocks noGrp="1"/>
          </p:cNvSpPr>
          <p:nvPr>
            <p:ph type="body" sz="quarter" idx="11" hasCustomPrompt="1"/>
          </p:nvPr>
        </p:nvSpPr>
        <p:spPr>
          <a:xfrm>
            <a:off x="43582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dirty="0"/>
              <a:t>First level (Segoe UI, size 16pt)</a:t>
            </a:r>
          </a:p>
          <a:p>
            <a:pPr lvl="1"/>
            <a:r>
              <a:rPr lang="en-US" dirty="0"/>
              <a:t>Second level (Segoe UI, size 14pt)</a:t>
            </a:r>
          </a:p>
          <a:p>
            <a:pPr lvl="2"/>
            <a:r>
              <a:rPr lang="en-US" dirty="0"/>
              <a:t>Third level (Segoe UI, size 12pt)</a:t>
            </a:r>
          </a:p>
        </p:txBody>
      </p:sp>
      <p:sp>
        <p:nvSpPr>
          <p:cNvPr id="6" name="Text Placeholder 3"/>
          <p:cNvSpPr>
            <a:spLocks noGrp="1"/>
          </p:cNvSpPr>
          <p:nvPr>
            <p:ph type="body" sz="quarter" idx="12" hasCustomPrompt="1"/>
          </p:nvPr>
        </p:nvSpPr>
        <p:spPr>
          <a:xfrm>
            <a:off x="812800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dirty="0"/>
              <a:t>First level (Segoe UI, size 16pt)</a:t>
            </a:r>
          </a:p>
          <a:p>
            <a:pPr lvl="1"/>
            <a:r>
              <a:rPr lang="en-US" dirty="0"/>
              <a:t>Second level (Segoe UI, size 14pt)</a:t>
            </a:r>
          </a:p>
          <a:p>
            <a:pPr lvl="2"/>
            <a:r>
              <a:rPr lang="en-US" dirty="0"/>
              <a:t>Third level (Segoe UI, size 12pt)</a:t>
            </a:r>
          </a:p>
        </p:txBody>
      </p:sp>
    </p:spTree>
    <p:extLst>
      <p:ext uri="{BB962C8B-B14F-4D97-AF65-F5344CB8AC3E}">
        <p14:creationId xmlns:p14="http://schemas.microsoft.com/office/powerpoint/2010/main" val="40209389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guide id="39" orient="horz" pos="920"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14FC-36C6-4DD7-9BE3-C8D42F5092D2}"/>
              </a:ext>
            </a:extLst>
          </p:cNvPr>
          <p:cNvSpPr>
            <a:spLocks noGrp="1"/>
          </p:cNvSpPr>
          <p:nvPr>
            <p:ph type="title" hasCustomPrompt="1"/>
          </p:nvPr>
        </p:nvSpPr>
        <p:spPr/>
        <p:txBody>
          <a:bodyPr/>
          <a:lstStyle>
            <a:lvl1pPr>
              <a:defRPr>
                <a:solidFill>
                  <a:srgbClr val="505050"/>
                </a:solidFill>
              </a:defRPr>
            </a:lvl1pPr>
          </a:lstStyle>
          <a:p>
            <a:r>
              <a:rPr lang="en-US" dirty="0"/>
              <a:t>[Blank]</a:t>
            </a:r>
          </a:p>
        </p:txBody>
      </p:sp>
    </p:spTree>
    <p:extLst>
      <p:ext uri="{BB962C8B-B14F-4D97-AF65-F5344CB8AC3E}">
        <p14:creationId xmlns:p14="http://schemas.microsoft.com/office/powerpoint/2010/main" val="9638988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52708"/>
            <a:ext cx="9144000" cy="581698"/>
          </a:xfrm>
          <a:noFill/>
        </p:spPr>
        <p:txBody>
          <a:bodyPr lIns="0" tIns="0" rIns="0" bIns="0" anchor="b" anchorCtr="0">
            <a:spAutoFit/>
          </a:bodyPr>
          <a:lstStyle>
            <a:lvl1pPr algn="l" defTabSz="932742" rtl="0" eaLnBrk="1" latinLnBrk="0" hangingPunct="1">
              <a:lnSpc>
                <a:spcPct val="90000"/>
              </a:lnSpc>
              <a:spcBef>
                <a:spcPct val="0"/>
              </a:spcBef>
              <a:buNone/>
              <a:defRPr lang="en-US" sz="4200" b="0" kern="1200" cap="none" spc="-50" baseline="0" dirty="0">
                <a:ln w="3175">
                  <a:noFill/>
                </a:ln>
                <a:solidFill>
                  <a:srgbClr val="505050"/>
                </a:solidFill>
                <a:effectLst/>
                <a:latin typeface="+mj-lt"/>
                <a:ea typeface="+mn-ea"/>
                <a:cs typeface="Segoe UI" pitchFamily="34" charset="0"/>
              </a:defRPr>
            </a:lvl1pPr>
          </a:lstStyle>
          <a:p>
            <a:r>
              <a:rPr lang="en-US" dirty="0"/>
              <a:t>Thank you.</a:t>
            </a:r>
          </a:p>
        </p:txBody>
      </p:sp>
      <p:sp>
        <p:nvSpPr>
          <p:cNvPr id="3"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rgbClr val="505050"/>
                </a:solidFill>
                <a:latin typeface="+mn-lt"/>
              </a:defRPr>
            </a:lvl1pPr>
          </a:lstStyle>
          <a:p>
            <a:pPr lvl="0"/>
            <a:r>
              <a:rPr lang="en-US" dirty="0"/>
              <a:t>Subhead</a:t>
            </a:r>
          </a:p>
        </p:txBody>
      </p:sp>
      <p:grpSp>
        <p:nvGrpSpPr>
          <p:cNvPr id="5" name="Picture 6">
            <a:extLst>
              <a:ext uri="{FF2B5EF4-FFF2-40B4-BE49-F238E27FC236}">
                <a16:creationId xmlns:a16="http://schemas.microsoft.com/office/drawing/2014/main" id="{D2D8176C-3A1D-4C8C-AB7C-46CC30533AD9}"/>
              </a:ext>
            </a:extLst>
          </p:cNvPr>
          <p:cNvGrpSpPr/>
          <p:nvPr userDrawn="1"/>
        </p:nvGrpSpPr>
        <p:grpSpPr bwMode="black">
          <a:xfrm>
            <a:off x="584200" y="586699"/>
            <a:ext cx="2806206" cy="288638"/>
            <a:chOff x="584200" y="586699"/>
            <a:chExt cx="2806206" cy="288638"/>
          </a:xfrm>
        </p:grpSpPr>
        <p:sp>
          <p:nvSpPr>
            <p:cNvPr id="6" name="Freeform: Shape 5">
              <a:extLst>
                <a:ext uri="{FF2B5EF4-FFF2-40B4-BE49-F238E27FC236}">
                  <a16:creationId xmlns:a16="http://schemas.microsoft.com/office/drawing/2014/main" id="{396ECC0A-D66C-4332-820E-F98F87ED7638}"/>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7" name="Freeform: Shape 6">
              <a:extLst>
                <a:ext uri="{FF2B5EF4-FFF2-40B4-BE49-F238E27FC236}">
                  <a16:creationId xmlns:a16="http://schemas.microsoft.com/office/drawing/2014/main" id="{663FF7D3-8EAE-415E-AFF2-4A0E7E44CDFD}"/>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9EE43575-64D0-459E-9FED-6A88E4758261}"/>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E5EAAAE-677E-40BE-AEB8-26CB1C8EFDAD}"/>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B23F96E0-CA4D-4036-AFD4-4437485A3C5E}"/>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2881954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0430257" cy="246221"/>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0426700" cy="726353"/>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p:txBody>
      </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52323685"/>
      </p:ext>
    </p:extLst>
  </p:cSld>
  <p:clrMap bg1="lt1" tx1="dk1" bg2="lt2" tx2="dk2" accent1="accent1" accent2="accent2" accent3="accent3" accent4="accent4" accent5="accent5" accent6="accent6" hlink="hlink" folHlink="folHlink"/>
  <p:sldLayoutIdLst>
    <p:sldLayoutId id="2147484677" r:id="rId1"/>
    <p:sldLayoutId id="2147484732" r:id="rId2"/>
    <p:sldLayoutId id="2147484733" r:id="rId3"/>
    <p:sldLayoutId id="2147484734" r:id="rId4"/>
    <p:sldLayoutId id="2147484681" r:id="rId5"/>
    <p:sldLayoutId id="2147484682" r:id="rId6"/>
    <p:sldLayoutId id="2147484683" r:id="rId7"/>
    <p:sldLayoutId id="2147484684" r:id="rId8"/>
    <p:sldLayoutId id="2147484685" r:id="rId9"/>
  </p:sldLayoutIdLst>
  <p:transition>
    <p:fade/>
  </p:transition>
  <p:txStyles>
    <p:titleStyle>
      <a:lvl1pPr algn="l" defTabSz="932742" rtl="0" eaLnBrk="1" latinLnBrk="0" hangingPunct="1">
        <a:lnSpc>
          <a:spcPct val="100000"/>
        </a:lnSpc>
        <a:spcBef>
          <a:spcPct val="0"/>
        </a:spcBef>
        <a:buNone/>
        <a:defRPr lang="en-US" sz="1600" b="0"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b="0" i="0" kern="1200" spc="0" baseline="0">
          <a:solidFill>
            <a:schemeClr val="tx1"/>
          </a:solidFill>
          <a:latin typeface="Segoe UI" panose="020B0502040204020203" pitchFamily="34" charset="0"/>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b="0" i="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b="0" i="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08">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microsoft.com/surface/business"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0000">
              <a:srgbClr val="ECECED"/>
            </a:gs>
          </a:gsLst>
          <a:lin ang="5400000" scaled="1"/>
        </a:gradFill>
        <a:effectLst/>
      </p:bgPr>
    </p:bg>
    <p:spTree>
      <p:nvGrpSpPr>
        <p:cNvPr id="1" name=""/>
        <p:cNvGrpSpPr/>
        <p:nvPr/>
      </p:nvGrpSpPr>
      <p:grpSpPr>
        <a:xfrm>
          <a:off x="0" y="0"/>
          <a:ext cx="0" cy="0"/>
          <a:chOff x="0" y="0"/>
          <a:chExt cx="0" cy="0"/>
        </a:xfrm>
      </p:grpSpPr>
      <p:sp>
        <p:nvSpPr>
          <p:cNvPr id="4" name="BG">
            <a:extLst>
              <a:ext uri="{FF2B5EF4-FFF2-40B4-BE49-F238E27FC236}">
                <a16:creationId xmlns:a16="http://schemas.microsoft.com/office/drawing/2014/main" id="{E5A583FF-BD0D-0E46-B8BC-A186B1FF177B}"/>
              </a:ext>
              <a:ext uri="{C183D7F6-B498-43B3-948B-1728B52AA6E4}">
                <adec:decorative xmlns:adec="http://schemas.microsoft.com/office/drawing/2017/decorative" val="1"/>
              </a:ext>
            </a:extLst>
          </p:cNvPr>
          <p:cNvSpPr/>
          <p:nvPr/>
        </p:nvSpPr>
        <p:spPr bwMode="auto">
          <a:xfrm>
            <a:off x="-10263" y="2974999"/>
            <a:ext cx="12200021" cy="3897551"/>
          </a:xfrm>
          <a:custGeom>
            <a:avLst/>
            <a:gdLst>
              <a:gd name="connsiteX0" fmla="*/ 0 w 12277060"/>
              <a:gd name="connsiteY0" fmla="*/ 0 h 1626781"/>
              <a:gd name="connsiteX1" fmla="*/ 12277060 w 12277060"/>
              <a:gd name="connsiteY1" fmla="*/ 0 h 1626781"/>
              <a:gd name="connsiteX2" fmla="*/ 12277060 w 12277060"/>
              <a:gd name="connsiteY2" fmla="*/ 1626781 h 1626781"/>
              <a:gd name="connsiteX3" fmla="*/ 0 w 12277060"/>
              <a:gd name="connsiteY3" fmla="*/ 1626781 h 1626781"/>
              <a:gd name="connsiteX4" fmla="*/ 0 w 12277060"/>
              <a:gd name="connsiteY4" fmla="*/ 0 h 1626781"/>
              <a:gd name="connsiteX0" fmla="*/ 0 w 12277060"/>
              <a:gd name="connsiteY0" fmla="*/ 627321 h 2254102"/>
              <a:gd name="connsiteX1" fmla="*/ 12277060 w 12277060"/>
              <a:gd name="connsiteY1" fmla="*/ 0 h 2254102"/>
              <a:gd name="connsiteX2" fmla="*/ 12277060 w 12277060"/>
              <a:gd name="connsiteY2" fmla="*/ 2254102 h 2254102"/>
              <a:gd name="connsiteX3" fmla="*/ 0 w 12277060"/>
              <a:gd name="connsiteY3" fmla="*/ 2254102 h 2254102"/>
              <a:gd name="connsiteX4" fmla="*/ 0 w 12277060"/>
              <a:gd name="connsiteY4" fmla="*/ 627321 h 2254102"/>
              <a:gd name="connsiteX0" fmla="*/ 0 w 12277060"/>
              <a:gd name="connsiteY0" fmla="*/ 627321 h 2254102"/>
              <a:gd name="connsiteX1" fmla="*/ 12277060 w 12277060"/>
              <a:gd name="connsiteY1" fmla="*/ 0 h 2254102"/>
              <a:gd name="connsiteX2" fmla="*/ 12268765 w 12277060"/>
              <a:gd name="connsiteY2" fmla="*/ 2006967 h 2254102"/>
              <a:gd name="connsiteX3" fmla="*/ 0 w 12277060"/>
              <a:gd name="connsiteY3" fmla="*/ 2254102 h 2254102"/>
              <a:gd name="connsiteX4" fmla="*/ 0 w 12277060"/>
              <a:gd name="connsiteY4" fmla="*/ 627321 h 2254102"/>
              <a:gd name="connsiteX0" fmla="*/ 0 w 12277060"/>
              <a:gd name="connsiteY0" fmla="*/ 627321 h 2006967"/>
              <a:gd name="connsiteX1" fmla="*/ 12277060 w 12277060"/>
              <a:gd name="connsiteY1" fmla="*/ 0 h 2006967"/>
              <a:gd name="connsiteX2" fmla="*/ 12268765 w 12277060"/>
              <a:gd name="connsiteY2" fmla="*/ 2006967 h 2006967"/>
              <a:gd name="connsiteX3" fmla="*/ 0 w 12277060"/>
              <a:gd name="connsiteY3" fmla="*/ 2006967 h 2006967"/>
              <a:gd name="connsiteX4" fmla="*/ 0 w 12277060"/>
              <a:gd name="connsiteY4" fmla="*/ 627321 h 2006967"/>
              <a:gd name="connsiteX0" fmla="*/ 0 w 12277060"/>
              <a:gd name="connsiteY0" fmla="*/ 627321 h 3909908"/>
              <a:gd name="connsiteX1" fmla="*/ 12277060 w 12277060"/>
              <a:gd name="connsiteY1" fmla="*/ 0 h 3909908"/>
              <a:gd name="connsiteX2" fmla="*/ 12268765 w 12277060"/>
              <a:gd name="connsiteY2" fmla="*/ 2006967 h 3909908"/>
              <a:gd name="connsiteX3" fmla="*/ 0 w 12277060"/>
              <a:gd name="connsiteY3" fmla="*/ 3909908 h 3909908"/>
              <a:gd name="connsiteX4" fmla="*/ 0 w 12277060"/>
              <a:gd name="connsiteY4" fmla="*/ 627321 h 3909908"/>
              <a:gd name="connsiteX0" fmla="*/ 0 w 12285355"/>
              <a:gd name="connsiteY0" fmla="*/ 627321 h 3909908"/>
              <a:gd name="connsiteX1" fmla="*/ 12277060 w 12285355"/>
              <a:gd name="connsiteY1" fmla="*/ 0 h 3909908"/>
              <a:gd name="connsiteX2" fmla="*/ 12285355 w 12285355"/>
              <a:gd name="connsiteY2" fmla="*/ 3909908 h 3909908"/>
              <a:gd name="connsiteX3" fmla="*/ 0 w 12285355"/>
              <a:gd name="connsiteY3" fmla="*/ 3909908 h 3909908"/>
              <a:gd name="connsiteX4" fmla="*/ 0 w 12285355"/>
              <a:gd name="connsiteY4" fmla="*/ 627321 h 3909908"/>
              <a:gd name="connsiteX0" fmla="*/ 0 w 12277060"/>
              <a:gd name="connsiteY0" fmla="*/ 627321 h 3909908"/>
              <a:gd name="connsiteX1" fmla="*/ 12277060 w 12277060"/>
              <a:gd name="connsiteY1" fmla="*/ 0 h 3909908"/>
              <a:gd name="connsiteX2" fmla="*/ 12277060 w 12277060"/>
              <a:gd name="connsiteY2" fmla="*/ 3160265 h 3909908"/>
              <a:gd name="connsiteX3" fmla="*/ 0 w 12277060"/>
              <a:gd name="connsiteY3" fmla="*/ 3909908 h 3909908"/>
              <a:gd name="connsiteX4" fmla="*/ 0 w 12277060"/>
              <a:gd name="connsiteY4" fmla="*/ 627321 h 3909908"/>
              <a:gd name="connsiteX0" fmla="*/ 0 w 12277060"/>
              <a:gd name="connsiteY0" fmla="*/ 627321 h 3909908"/>
              <a:gd name="connsiteX1" fmla="*/ 12277060 w 12277060"/>
              <a:gd name="connsiteY1" fmla="*/ 0 h 3909908"/>
              <a:gd name="connsiteX2" fmla="*/ 12277060 w 12277060"/>
              <a:gd name="connsiteY2" fmla="*/ 3745152 h 3909908"/>
              <a:gd name="connsiteX3" fmla="*/ 0 w 12277060"/>
              <a:gd name="connsiteY3" fmla="*/ 3909908 h 3909908"/>
              <a:gd name="connsiteX4" fmla="*/ 0 w 12277060"/>
              <a:gd name="connsiteY4" fmla="*/ 627321 h 3909908"/>
              <a:gd name="connsiteX0" fmla="*/ 0 w 12277060"/>
              <a:gd name="connsiteY0" fmla="*/ 627321 h 3745152"/>
              <a:gd name="connsiteX1" fmla="*/ 12277060 w 12277060"/>
              <a:gd name="connsiteY1" fmla="*/ 0 h 3745152"/>
              <a:gd name="connsiteX2" fmla="*/ 12277060 w 12277060"/>
              <a:gd name="connsiteY2" fmla="*/ 3745152 h 3745152"/>
              <a:gd name="connsiteX3" fmla="*/ 0 w 12277060"/>
              <a:gd name="connsiteY3" fmla="*/ 3654535 h 3745152"/>
              <a:gd name="connsiteX4" fmla="*/ 0 w 12277060"/>
              <a:gd name="connsiteY4" fmla="*/ 627321 h 3745152"/>
              <a:gd name="connsiteX0" fmla="*/ 0 w 12277060"/>
              <a:gd name="connsiteY0" fmla="*/ 627321 h 3745152"/>
              <a:gd name="connsiteX1" fmla="*/ 12277060 w 12277060"/>
              <a:gd name="connsiteY1" fmla="*/ 0 h 3745152"/>
              <a:gd name="connsiteX2" fmla="*/ 12277060 w 12277060"/>
              <a:gd name="connsiteY2" fmla="*/ 3745152 h 3745152"/>
              <a:gd name="connsiteX3" fmla="*/ 0 w 12277060"/>
              <a:gd name="connsiteY3" fmla="*/ 3745151 h 3745152"/>
              <a:gd name="connsiteX4" fmla="*/ 0 w 12277060"/>
              <a:gd name="connsiteY4" fmla="*/ 627321 h 3745152"/>
              <a:gd name="connsiteX0" fmla="*/ 0 w 12277060"/>
              <a:gd name="connsiteY0" fmla="*/ 627321 h 3897551"/>
              <a:gd name="connsiteX1" fmla="*/ 12277060 w 12277060"/>
              <a:gd name="connsiteY1" fmla="*/ 0 h 3897551"/>
              <a:gd name="connsiteX2" fmla="*/ 12277060 w 12277060"/>
              <a:gd name="connsiteY2" fmla="*/ 3745152 h 3897551"/>
              <a:gd name="connsiteX3" fmla="*/ 0 w 12277060"/>
              <a:gd name="connsiteY3" fmla="*/ 3897551 h 3897551"/>
              <a:gd name="connsiteX4" fmla="*/ 0 w 12277060"/>
              <a:gd name="connsiteY4" fmla="*/ 627321 h 3897551"/>
              <a:gd name="connsiteX0" fmla="*/ 0 w 12285137"/>
              <a:gd name="connsiteY0" fmla="*/ 627321 h 3897551"/>
              <a:gd name="connsiteX1" fmla="*/ 12277060 w 12285137"/>
              <a:gd name="connsiteY1" fmla="*/ 0 h 3897551"/>
              <a:gd name="connsiteX2" fmla="*/ 12285137 w 12285137"/>
              <a:gd name="connsiteY2" fmla="*/ 3889531 h 3897551"/>
              <a:gd name="connsiteX3" fmla="*/ 0 w 12285137"/>
              <a:gd name="connsiteY3" fmla="*/ 3897551 h 3897551"/>
              <a:gd name="connsiteX4" fmla="*/ 0 w 12285137"/>
              <a:gd name="connsiteY4" fmla="*/ 627321 h 389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5137" h="3897551">
                <a:moveTo>
                  <a:pt x="0" y="627321"/>
                </a:moveTo>
                <a:lnTo>
                  <a:pt x="12277060" y="0"/>
                </a:lnTo>
                <a:cubicBezTo>
                  <a:pt x="12279752" y="1296510"/>
                  <a:pt x="12282445" y="2593021"/>
                  <a:pt x="12285137" y="3889531"/>
                </a:cubicBezTo>
                <a:lnTo>
                  <a:pt x="0" y="3897551"/>
                </a:lnTo>
                <a:lnTo>
                  <a:pt x="0" y="627321"/>
                </a:lnTo>
                <a:close/>
              </a:path>
            </a:pathLst>
          </a:cu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Headline">
            <a:extLst>
              <a:ext uri="{FF2B5EF4-FFF2-40B4-BE49-F238E27FC236}">
                <a16:creationId xmlns:a16="http://schemas.microsoft.com/office/drawing/2014/main" id="{0FFF189F-8885-4367-B0FE-856FC8C1DBE9}"/>
              </a:ext>
            </a:extLst>
          </p:cNvPr>
          <p:cNvSpPr>
            <a:spLocks noGrp="1"/>
          </p:cNvSpPr>
          <p:nvPr>
            <p:ph type="title"/>
          </p:nvPr>
        </p:nvSpPr>
        <p:spPr>
          <a:xfrm>
            <a:off x="505882" y="428406"/>
            <a:ext cx="9437043" cy="369332"/>
          </a:xfrm>
        </p:spPr>
        <p:txBody>
          <a:bodyPr/>
          <a:lstStyle/>
          <a:p>
            <a:r>
              <a:rPr lang="en-US" sz="2400" spc="-10" dirty="0"/>
              <a:t>Empower your frontline workers with Surface devices</a:t>
            </a:r>
          </a:p>
        </p:txBody>
      </p:sp>
      <p:sp>
        <p:nvSpPr>
          <p:cNvPr id="17" name="Subhead">
            <a:extLst>
              <a:ext uri="{FF2B5EF4-FFF2-40B4-BE49-F238E27FC236}">
                <a16:creationId xmlns:a16="http://schemas.microsoft.com/office/drawing/2014/main" id="{7A5CC7E4-B5E0-4845-A3EE-DD6DC6EAD426}"/>
              </a:ext>
            </a:extLst>
          </p:cNvPr>
          <p:cNvSpPr txBox="1">
            <a:spLocks/>
          </p:cNvSpPr>
          <p:nvPr/>
        </p:nvSpPr>
        <p:spPr>
          <a:xfrm>
            <a:off x="505883" y="837169"/>
            <a:ext cx="9437043"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1600" b="0" kern="1200" cap="none" spc="0" baseline="0">
                <a:ln w="3175">
                  <a:noFill/>
                </a:ln>
                <a:solidFill>
                  <a:srgbClr val="505050"/>
                </a:solidFill>
                <a:effectLst/>
                <a:latin typeface="+mj-lt"/>
                <a:ea typeface="+mn-ea"/>
                <a:cs typeface="Segoe UI" pitchFamily="34" charset="0"/>
              </a:defRPr>
            </a:lvl1pPr>
          </a:lstStyle>
          <a:p>
            <a:r>
              <a:rPr lang="en-US" dirty="0">
                <a:latin typeface="Segoe UI" panose="020B0502040204020203" pitchFamily="34" charset="0"/>
              </a:rPr>
              <a:t>From powerful laptops to agile 2-in-1s, improve productivity from anywhere.</a:t>
            </a:r>
          </a:p>
        </p:txBody>
      </p:sp>
      <p:pic>
        <p:nvPicPr>
          <p:cNvPr id="16" name="Microsoft Logo" descr="Microsoft Surface logo">
            <a:extLst>
              <a:ext uri="{FF2B5EF4-FFF2-40B4-BE49-F238E27FC236}">
                <a16:creationId xmlns:a16="http://schemas.microsoft.com/office/drawing/2014/main" id="{E5270CE8-34A3-DE41-BCAB-20F5BA2F4D96}"/>
              </a:ext>
            </a:extLst>
          </p:cNvPr>
          <p:cNvPicPr>
            <a:picLocks noChangeAspect="1"/>
          </p:cNvPicPr>
          <p:nvPr/>
        </p:nvPicPr>
        <p:blipFill>
          <a:blip r:embed="rId2"/>
          <a:stretch>
            <a:fillRect/>
          </a:stretch>
        </p:blipFill>
        <p:spPr>
          <a:xfrm>
            <a:off x="9655881" y="233702"/>
            <a:ext cx="2299319" cy="716671"/>
          </a:xfrm>
          <a:prstGeom prst="rect">
            <a:avLst/>
          </a:prstGeom>
        </p:spPr>
      </p:pic>
      <p:sp>
        <p:nvSpPr>
          <p:cNvPr id="30" name="Surface Pro 7+">
            <a:extLst>
              <a:ext uri="{FF2B5EF4-FFF2-40B4-BE49-F238E27FC236}">
                <a16:creationId xmlns:a16="http://schemas.microsoft.com/office/drawing/2014/main" id="{D577927C-1E15-C14B-9FCA-7716F8FF6805}"/>
              </a:ext>
            </a:extLst>
          </p:cNvPr>
          <p:cNvSpPr txBox="1">
            <a:spLocks/>
          </p:cNvSpPr>
          <p:nvPr/>
        </p:nvSpPr>
        <p:spPr>
          <a:xfrm>
            <a:off x="584200" y="1492297"/>
            <a:ext cx="3553384"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rPr>
              <a:t>Surface Pro 7+</a:t>
            </a:r>
          </a:p>
          <a:p>
            <a:r>
              <a:rPr lang="en-US" sz="1000" dirty="0">
                <a:ea typeface="Calibri" panose="020F0502020204030204" pitchFamily="34" charset="0"/>
                <a:cs typeface="Times New Roman" panose="02020603050405020304" pitchFamily="18" charset="0"/>
              </a:rPr>
              <a:t>Lightweight and versatile 2-in-1</a:t>
            </a:r>
          </a:p>
        </p:txBody>
      </p:sp>
      <p:pic>
        <p:nvPicPr>
          <p:cNvPr id="7" name="Image - Surface Pro 7+" descr="Image of Surface Pro&amp;+ device with keyboard. A powerpoint presentation with inking on it is on screen.">
            <a:extLst>
              <a:ext uri="{FF2B5EF4-FFF2-40B4-BE49-F238E27FC236}">
                <a16:creationId xmlns:a16="http://schemas.microsoft.com/office/drawing/2014/main" id="{8570ACF8-3842-2B4C-9411-F1E2D8EC74A6}"/>
              </a:ext>
            </a:extLst>
          </p:cNvPr>
          <p:cNvPicPr>
            <a:picLocks noChangeAspect="1"/>
          </p:cNvPicPr>
          <p:nvPr/>
        </p:nvPicPr>
        <p:blipFill>
          <a:blip r:embed="rId3"/>
          <a:srcRect t="3037" b="3037"/>
          <a:stretch/>
        </p:blipFill>
        <p:spPr>
          <a:xfrm>
            <a:off x="402802" y="1949312"/>
            <a:ext cx="4065997" cy="2148840"/>
          </a:xfrm>
          <a:prstGeom prst="rect">
            <a:avLst/>
          </a:prstGeom>
        </p:spPr>
      </p:pic>
      <p:sp>
        <p:nvSpPr>
          <p:cNvPr id="37" name="Body - Surface Pro 7+">
            <a:extLst>
              <a:ext uri="{FF2B5EF4-FFF2-40B4-BE49-F238E27FC236}">
                <a16:creationId xmlns:a16="http://schemas.microsoft.com/office/drawing/2014/main" id="{97626421-ECFC-AD41-B6D7-30F111250A86}"/>
              </a:ext>
            </a:extLst>
          </p:cNvPr>
          <p:cNvSpPr txBox="1">
            <a:spLocks/>
          </p:cNvSpPr>
          <p:nvPr/>
        </p:nvSpPr>
        <p:spPr>
          <a:xfrm>
            <a:off x="516861" y="4530572"/>
            <a:ext cx="3479198" cy="1703901"/>
          </a:xfrm>
          <a:prstGeom prst="rect">
            <a:avLst/>
          </a:prstGeom>
        </p:spPr>
        <p:txBody>
          <a:bodyPr vert="horz" wrap="square" lIns="0" tIns="0" rIns="0" bIns="0" numCol="2" spcCol="182880" rtlCol="0">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Ultra-light 2-in-1 with a 12.3” PixelSense™ touchscreen display, starting at just 1.70 lb</a:t>
            </a:r>
            <a:r>
              <a:rPr lang="en-US" sz="850" baseline="30000" dirty="0">
                <a:ea typeface="Calibri" panose="020F0502020204030204" pitchFamily="34" charset="0"/>
                <a:cs typeface="Times New Roman" panose="02020603050405020304" pitchFamily="18" charset="0"/>
              </a:rPr>
              <a:t>1</a:t>
            </a:r>
          </a:p>
          <a:p>
            <a:pPr marL="80010" indent="-80010">
              <a:lnSpc>
                <a:spcPct val="120000"/>
              </a:lnSpc>
              <a:spcBef>
                <a:spcPts val="400"/>
              </a:spcBef>
              <a:buFont typeface="Arial" panose="020B0604020202020204" pitchFamily="34" charset="0"/>
              <a:buChar char="•"/>
            </a:pPr>
            <a:r>
              <a:rPr lang="en-US" sz="850" dirty="0"/>
              <a:t>All-day battery life up to 15 hours,</a:t>
            </a:r>
            <a:r>
              <a:rPr lang="en-US" sz="850" baseline="30000" dirty="0"/>
              <a:t>2</a:t>
            </a:r>
            <a:r>
              <a:rPr lang="en-US" sz="850" dirty="0"/>
              <a:t> up to 13.5 hours with LTE </a:t>
            </a:r>
          </a:p>
          <a:p>
            <a:pPr marL="80010" indent="-80010">
              <a:lnSpc>
                <a:spcPct val="120000"/>
              </a:lnSpc>
              <a:spcBef>
                <a:spcPts val="400"/>
              </a:spcBef>
              <a:buFont typeface="Arial" panose="020B0604020202020204" pitchFamily="34" charset="0"/>
              <a:buChar char="•"/>
            </a:pPr>
            <a:r>
              <a:rPr lang="en-US" sz="850" dirty="0"/>
              <a:t>Keep your workforce securely connected with optional </a:t>
            </a:r>
            <a:br>
              <a:rPr lang="en-US" sz="850" dirty="0"/>
            </a:br>
            <a:r>
              <a:rPr lang="en-US" sz="850" dirty="0"/>
              <a:t>LTE Advanced</a:t>
            </a:r>
            <a:r>
              <a:rPr lang="en-US" sz="850" baseline="30000" dirty="0"/>
              <a:t>3</a:t>
            </a:r>
            <a:br>
              <a:rPr lang="en-US" sz="850" baseline="30000" dirty="0"/>
            </a:br>
            <a:br>
              <a:rPr lang="en-US" sz="850" baseline="30000" dirty="0"/>
            </a:br>
            <a:endParaRPr lang="en-US" sz="850" baseline="30000" dirty="0"/>
          </a:p>
          <a:p>
            <a:pPr marL="80010" indent="-80010">
              <a:lnSpc>
                <a:spcPct val="120000"/>
              </a:lnSpc>
              <a:spcBef>
                <a:spcPts val="400"/>
              </a:spcBef>
              <a:buFont typeface="Arial" panose="020B0604020202020204" pitchFamily="34" charset="0"/>
              <a:buChar char="•"/>
            </a:pPr>
            <a:r>
              <a:rPr lang="en-US" sz="850" dirty="0"/>
              <a:t>Go paperless and collect digital signatures with Surface Pen</a:t>
            </a:r>
            <a:r>
              <a:rPr lang="en-US" sz="850" baseline="30000" dirty="0"/>
              <a:t>4</a:t>
            </a:r>
          </a:p>
          <a:p>
            <a:pPr marL="80010" indent="-80010">
              <a:lnSpc>
                <a:spcPct val="120000"/>
              </a:lnSpc>
              <a:spcBef>
                <a:spcPts val="400"/>
              </a:spcBef>
              <a:buFont typeface="Arial" panose="020B0604020202020204" pitchFamily="34" charset="0"/>
              <a:buChar char="•"/>
            </a:pPr>
            <a:r>
              <a:rPr lang="en-US" sz="850" dirty="0"/>
              <a:t>2.1 times faster than before with an 11th Gen Intel® Core™ Processor</a:t>
            </a:r>
          </a:p>
        </p:txBody>
      </p:sp>
      <p:sp>
        <p:nvSpPr>
          <p:cNvPr id="29" name="Surface Laptop Go">
            <a:extLst>
              <a:ext uri="{FF2B5EF4-FFF2-40B4-BE49-F238E27FC236}">
                <a16:creationId xmlns:a16="http://schemas.microsoft.com/office/drawing/2014/main" id="{B2309E04-5819-954F-932D-0DCD616754D6}"/>
              </a:ext>
            </a:extLst>
          </p:cNvPr>
          <p:cNvSpPr txBox="1">
            <a:spLocks/>
          </p:cNvSpPr>
          <p:nvPr/>
        </p:nvSpPr>
        <p:spPr>
          <a:xfrm>
            <a:off x="4357130" y="1492297"/>
            <a:ext cx="347919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rPr>
              <a:t>Surface Laptop Go</a:t>
            </a:r>
          </a:p>
          <a:p>
            <a:r>
              <a:rPr lang="en-US" sz="1000" dirty="0">
                <a:ea typeface="Calibri" panose="020F0502020204030204" pitchFamily="34" charset="0"/>
                <a:cs typeface="Times New Roman" panose="02020603050405020304" pitchFamily="18" charset="0"/>
              </a:rPr>
              <a:t>The essential, everyday laptop</a:t>
            </a:r>
          </a:p>
        </p:txBody>
      </p:sp>
      <p:pic>
        <p:nvPicPr>
          <p:cNvPr id="21" name="Image - Surface Laptop Go" descr="Image of Surface Laptop Go open with Microsoft Teams on the screen.">
            <a:extLst>
              <a:ext uri="{FF2B5EF4-FFF2-40B4-BE49-F238E27FC236}">
                <a16:creationId xmlns:a16="http://schemas.microsoft.com/office/drawing/2014/main" id="{1A050544-1683-A14D-B74D-5772D8B17E30}"/>
              </a:ext>
            </a:extLst>
          </p:cNvPr>
          <p:cNvPicPr>
            <a:picLocks noChangeAspect="1"/>
          </p:cNvPicPr>
          <p:nvPr/>
        </p:nvPicPr>
        <p:blipFill>
          <a:blip r:embed="rId4"/>
          <a:stretch>
            <a:fillRect/>
          </a:stretch>
        </p:blipFill>
        <p:spPr>
          <a:xfrm>
            <a:off x="4338721" y="2063304"/>
            <a:ext cx="4008008" cy="2046296"/>
          </a:xfrm>
          <a:prstGeom prst="rect">
            <a:avLst/>
          </a:prstGeom>
        </p:spPr>
      </p:pic>
      <p:sp>
        <p:nvSpPr>
          <p:cNvPr id="36" name="Body - Surface Laptop Go">
            <a:extLst>
              <a:ext uri="{FF2B5EF4-FFF2-40B4-BE49-F238E27FC236}">
                <a16:creationId xmlns:a16="http://schemas.microsoft.com/office/drawing/2014/main" id="{806E96CE-1F66-3949-8BAF-88FFC8A0CB32}"/>
              </a:ext>
            </a:extLst>
          </p:cNvPr>
          <p:cNvSpPr txBox="1">
            <a:spLocks/>
          </p:cNvSpPr>
          <p:nvPr/>
        </p:nvSpPr>
        <p:spPr>
          <a:xfrm>
            <a:off x="4352652" y="4530573"/>
            <a:ext cx="3479198" cy="1574060"/>
          </a:xfrm>
          <a:prstGeom prst="rect">
            <a:avLst/>
          </a:prstGeom>
        </p:spPr>
        <p:txBody>
          <a:bodyPr vert="horz" wrap="square" lIns="0" tIns="0" rIns="0" bIns="0" numCol="2" spcCol="182880" rtlCol="0">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 indent="-80010">
              <a:lnSpc>
                <a:spcPct val="120000"/>
              </a:lnSpc>
              <a:spcBef>
                <a:spcPts val="400"/>
              </a:spcBef>
              <a:buFont typeface="Arial" panose="020B0604020202020204" pitchFamily="34" charset="0"/>
              <a:buChar char="•"/>
            </a:pPr>
            <a:r>
              <a:rPr lang="en-US" sz="850" kern="0" dirty="0">
                <a:ea typeface="Calibri" panose="020F0502020204030204" pitchFamily="34" charset="0"/>
                <a:cs typeface="Times New Roman" panose="02020603050405020304" pitchFamily="18" charset="0"/>
              </a:rPr>
              <a:t>Lightest and smallest laptop, at just 2.45 lb</a:t>
            </a:r>
            <a:r>
              <a:rPr lang="en-US" sz="850" kern="0" baseline="30000" dirty="0">
                <a:ea typeface="Calibri" panose="020F0502020204030204" pitchFamily="34" charset="0"/>
                <a:cs typeface="Times New Roman" panose="02020603050405020304" pitchFamily="18" charset="0"/>
              </a:rPr>
              <a:t>1</a:t>
            </a:r>
            <a:r>
              <a:rPr lang="en-US" sz="850" kern="0" dirty="0">
                <a:ea typeface="Calibri" panose="020F0502020204030204" pitchFamily="34" charset="0"/>
                <a:cs typeface="Times New Roman" panose="02020603050405020304" pitchFamily="18" charset="0"/>
              </a:rPr>
              <a:t> with a 12.4” PixelSense™ touchscreen display</a:t>
            </a:r>
          </a:p>
          <a:p>
            <a:pPr marL="80010" indent="-80010">
              <a:lnSpc>
                <a:spcPct val="120000"/>
              </a:lnSpc>
              <a:spcBef>
                <a:spcPts val="400"/>
              </a:spcBef>
              <a:buFont typeface="Arial" panose="020B0604020202020204" pitchFamily="34" charset="0"/>
              <a:buChar char="•"/>
            </a:pPr>
            <a:r>
              <a:rPr lang="en-US" sz="850" kern="0" spc="-10" dirty="0"/>
              <a:t>All-day battery life up to </a:t>
            </a:r>
            <a:br>
              <a:rPr lang="en-US" sz="850" kern="0" spc="-10" dirty="0"/>
            </a:br>
            <a:r>
              <a:rPr lang="en-US" sz="850" kern="0" spc="-10" dirty="0"/>
              <a:t>13 hours</a:t>
            </a:r>
            <a:r>
              <a:rPr lang="en-US" sz="850" kern="0" spc="-10" baseline="30000" dirty="0"/>
              <a:t>2</a:t>
            </a:r>
          </a:p>
          <a:p>
            <a:pPr marL="80010" indent="-80010">
              <a:lnSpc>
                <a:spcPct val="120000"/>
              </a:lnSpc>
              <a:spcBef>
                <a:spcPts val="400"/>
              </a:spcBef>
              <a:buFont typeface="Arial" panose="020B0604020202020204" pitchFamily="34" charset="0"/>
              <a:buChar char="•"/>
            </a:pPr>
            <a:r>
              <a:rPr lang="en-US" sz="850" kern="0" spc="-10" dirty="0"/>
              <a:t>Recharge quickly with Fast Charging—up to 80% in just </a:t>
            </a:r>
            <a:br>
              <a:rPr lang="en-US" sz="850" kern="0" spc="-10" dirty="0"/>
            </a:br>
            <a:r>
              <a:rPr lang="en-US" sz="850" kern="0" spc="-10" dirty="0"/>
              <a:t>over an hour</a:t>
            </a:r>
            <a:r>
              <a:rPr lang="en-US" sz="850" kern="0" spc="-10" baseline="30000" dirty="0"/>
              <a:t>5</a:t>
            </a:r>
            <a:br>
              <a:rPr lang="en-US" sz="850" kern="0" spc="-10" baseline="30000" dirty="0"/>
            </a:br>
            <a:br>
              <a:rPr lang="en-US" sz="850" kern="0" spc="-10" baseline="30000" dirty="0"/>
            </a:br>
            <a:endParaRPr lang="en-US" sz="850" kern="0" spc="-10" baseline="30000" dirty="0"/>
          </a:p>
          <a:p>
            <a:pPr marL="80010" indent="-80010">
              <a:lnSpc>
                <a:spcPct val="120000"/>
              </a:lnSpc>
              <a:spcBef>
                <a:spcPts val="400"/>
              </a:spcBef>
              <a:buFont typeface="Arial" panose="020B0604020202020204" pitchFamily="34" charset="0"/>
              <a:buChar char="•"/>
            </a:pPr>
            <a:r>
              <a:rPr lang="en-US" sz="850" dirty="0"/>
              <a:t>Get to work quickly with </a:t>
            </a:r>
            <a:br>
              <a:rPr lang="en-US" sz="850" dirty="0"/>
            </a:br>
            <a:r>
              <a:rPr lang="en-US" sz="850" dirty="0"/>
              <a:t>One Touch sign-in with the Fingerprint Power Button on select models, plus fast, secure data access</a:t>
            </a:r>
          </a:p>
          <a:p>
            <a:pPr marL="80010" indent="-80010">
              <a:lnSpc>
                <a:spcPct val="120000"/>
              </a:lnSpc>
              <a:spcBef>
                <a:spcPts val="400"/>
              </a:spcBef>
              <a:buFont typeface="Arial" panose="020B0604020202020204" pitchFamily="34" charset="0"/>
              <a:buChar char="•"/>
            </a:pPr>
            <a:r>
              <a:rPr lang="en-US" sz="850" dirty="0"/>
              <a:t>Use durable tech cases for </a:t>
            </a:r>
            <a:br>
              <a:rPr lang="en-US" sz="850" dirty="0"/>
            </a:br>
            <a:r>
              <a:rPr lang="en-US" sz="850" dirty="0"/>
              <a:t>all-day device protection</a:t>
            </a:r>
            <a:r>
              <a:rPr lang="en-US" sz="850" baseline="30000" dirty="0"/>
              <a:t>4</a:t>
            </a:r>
            <a:r>
              <a:rPr lang="en-US" sz="850" dirty="0"/>
              <a:t> </a:t>
            </a:r>
            <a:endParaRPr lang="en-US" sz="850" kern="0" spc="-10" baseline="30000" dirty="0"/>
          </a:p>
        </p:txBody>
      </p:sp>
      <p:sp>
        <p:nvSpPr>
          <p:cNvPr id="31" name="Surface Go 2">
            <a:extLst>
              <a:ext uri="{FF2B5EF4-FFF2-40B4-BE49-F238E27FC236}">
                <a16:creationId xmlns:a16="http://schemas.microsoft.com/office/drawing/2014/main" id="{64BD4A56-0C75-F74E-A01E-DC1AFCEC3863}"/>
              </a:ext>
            </a:extLst>
          </p:cNvPr>
          <p:cNvSpPr txBox="1">
            <a:spLocks/>
          </p:cNvSpPr>
          <p:nvPr/>
        </p:nvSpPr>
        <p:spPr>
          <a:xfrm>
            <a:off x="8210250" y="1492297"/>
            <a:ext cx="347919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rPr>
              <a:t>Surface Go 2</a:t>
            </a:r>
          </a:p>
          <a:p>
            <a:r>
              <a:rPr lang="en-US" sz="1000" dirty="0">
                <a:ea typeface="Calibri" panose="020F0502020204030204" pitchFamily="34" charset="0"/>
                <a:cs typeface="Times New Roman" panose="02020603050405020304" pitchFamily="18" charset="0"/>
              </a:rPr>
              <a:t>Portable power</a:t>
            </a:r>
          </a:p>
        </p:txBody>
      </p:sp>
      <p:pic>
        <p:nvPicPr>
          <p:cNvPr id="5" name="Image - Surface Go 2" descr="Image of Surface Go 2 with Surface Pen. Power BI dashboard is on the screen.">
            <a:extLst>
              <a:ext uri="{FF2B5EF4-FFF2-40B4-BE49-F238E27FC236}">
                <a16:creationId xmlns:a16="http://schemas.microsoft.com/office/drawing/2014/main" id="{C6B81562-B0F9-DF4C-B81E-8D20D7EF707E}"/>
              </a:ext>
            </a:extLst>
          </p:cNvPr>
          <p:cNvPicPr>
            <a:picLocks noChangeAspect="1"/>
          </p:cNvPicPr>
          <p:nvPr/>
        </p:nvPicPr>
        <p:blipFill rotWithShape="1">
          <a:blip r:embed="rId5"/>
          <a:srcRect l="14939" r="12137" b="8247"/>
          <a:stretch/>
        </p:blipFill>
        <p:spPr>
          <a:xfrm>
            <a:off x="8485194" y="1893197"/>
            <a:ext cx="3046406" cy="2156046"/>
          </a:xfrm>
          <a:prstGeom prst="rect">
            <a:avLst/>
          </a:prstGeom>
        </p:spPr>
      </p:pic>
      <p:sp>
        <p:nvSpPr>
          <p:cNvPr id="35" name="Body - Surface Go 2">
            <a:extLst>
              <a:ext uri="{FF2B5EF4-FFF2-40B4-BE49-F238E27FC236}">
                <a16:creationId xmlns:a16="http://schemas.microsoft.com/office/drawing/2014/main" id="{7D1D14A0-47FA-B642-B11A-4D48579C1ABC}"/>
              </a:ext>
            </a:extLst>
          </p:cNvPr>
          <p:cNvSpPr txBox="1">
            <a:spLocks/>
          </p:cNvSpPr>
          <p:nvPr/>
        </p:nvSpPr>
        <p:spPr>
          <a:xfrm>
            <a:off x="8210249" y="4530573"/>
            <a:ext cx="3566883" cy="1006088"/>
          </a:xfrm>
          <a:prstGeom prst="rect">
            <a:avLst/>
          </a:prstGeom>
        </p:spPr>
        <p:txBody>
          <a:bodyPr vert="horz" wrap="square" lIns="0" tIns="0" rIns="0" bIns="0" numCol="2" spcCol="182880" rtlCol="0">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i="0" kern="1200" spc="0" baseline="0">
                <a:solidFill>
                  <a:srgbClr val="505050"/>
                </a:solidFill>
                <a:latin typeface="Segoe UI" panose="020B0502040204020203" pitchFamily="34" charset="0"/>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i="0" kern="1200" spc="0" baseline="0">
                <a:solidFill>
                  <a:srgbClr val="50505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i="0" kern="1200" spc="0" baseline="0">
                <a:solidFill>
                  <a:srgbClr val="50505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Compact and light 2-in-1 with a 10.5” PixelSense™ touchscreen display, starting at just 1.2 lb</a:t>
            </a:r>
            <a:r>
              <a:rPr lang="en-US" sz="850" baseline="30000" dirty="0">
                <a:ea typeface="Calibri" panose="020F0502020204030204" pitchFamily="34" charset="0"/>
                <a:cs typeface="Times New Roman" panose="02020603050405020304" pitchFamily="18" charset="0"/>
              </a:rPr>
              <a:t>1</a:t>
            </a:r>
          </a:p>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All-day battery life up to </a:t>
            </a:r>
            <a:br>
              <a:rPr lang="en-US" sz="850" dirty="0">
                <a:ea typeface="Calibri" panose="020F0502020204030204" pitchFamily="34" charset="0"/>
                <a:cs typeface="Times New Roman" panose="02020603050405020304" pitchFamily="18" charset="0"/>
              </a:rPr>
            </a:br>
            <a:r>
              <a:rPr lang="en-US" sz="850" dirty="0">
                <a:ea typeface="Calibri" panose="020F0502020204030204" pitchFamily="34" charset="0"/>
                <a:cs typeface="Times New Roman" panose="02020603050405020304" pitchFamily="18" charset="0"/>
              </a:rPr>
              <a:t>10 hours</a:t>
            </a:r>
            <a:r>
              <a:rPr lang="en-US" sz="850" baseline="30000" dirty="0">
                <a:ea typeface="Calibri" panose="020F0502020204030204" pitchFamily="34" charset="0"/>
                <a:cs typeface="Times New Roman" panose="02020603050405020304" pitchFamily="18" charset="0"/>
              </a:rPr>
              <a:t>2</a:t>
            </a:r>
            <a:r>
              <a:rPr lang="en-US" sz="850" dirty="0">
                <a:ea typeface="Calibri" panose="020F0502020204030204" pitchFamily="34" charset="0"/>
                <a:cs typeface="Times New Roman" panose="02020603050405020304" pitchFamily="18" charset="0"/>
              </a:rPr>
              <a:t> </a:t>
            </a:r>
          </a:p>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Keep your remote team connected with optional </a:t>
            </a:r>
            <a:br>
              <a:rPr lang="en-US" sz="850" dirty="0">
                <a:ea typeface="Calibri" panose="020F0502020204030204" pitchFamily="34" charset="0"/>
                <a:cs typeface="Times New Roman" panose="02020603050405020304" pitchFamily="18" charset="0"/>
              </a:rPr>
            </a:br>
            <a:r>
              <a:rPr lang="en-US" sz="850" dirty="0">
                <a:ea typeface="Calibri" panose="020F0502020204030204" pitchFamily="34" charset="0"/>
                <a:cs typeface="Times New Roman" panose="02020603050405020304" pitchFamily="18" charset="0"/>
              </a:rPr>
              <a:t>LTE Advanced</a:t>
            </a:r>
            <a:r>
              <a:rPr lang="en-US" sz="850" baseline="30000" dirty="0">
                <a:ea typeface="Calibri" panose="020F0502020204030204" pitchFamily="34" charset="0"/>
                <a:cs typeface="Times New Roman" panose="02020603050405020304" pitchFamily="18" charset="0"/>
              </a:rPr>
              <a:t>4</a:t>
            </a:r>
            <a:br>
              <a:rPr lang="en-US" sz="850" baseline="30000" dirty="0">
                <a:ea typeface="Calibri" panose="020F0502020204030204" pitchFamily="34" charset="0"/>
                <a:cs typeface="Times New Roman" panose="02020603050405020304" pitchFamily="18" charset="0"/>
              </a:rPr>
            </a:br>
            <a:br>
              <a:rPr lang="en-US" sz="850" baseline="30000" dirty="0">
                <a:ea typeface="Calibri" panose="020F0502020204030204" pitchFamily="34" charset="0"/>
                <a:cs typeface="Times New Roman" panose="02020603050405020304" pitchFamily="18" charset="0"/>
              </a:rPr>
            </a:br>
            <a:endParaRPr lang="en-US" sz="850" dirty="0">
              <a:ea typeface="Calibri" panose="020F0502020204030204" pitchFamily="34" charset="0"/>
              <a:cs typeface="Times New Roman" panose="02020603050405020304" pitchFamily="18" charset="0"/>
            </a:endParaRPr>
          </a:p>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Enable employees to work from anywhere with a built-in kickstand and touchscreen</a:t>
            </a:r>
          </a:p>
          <a:p>
            <a:pPr marL="80010" indent="-80010">
              <a:lnSpc>
                <a:spcPct val="120000"/>
              </a:lnSpc>
              <a:spcBef>
                <a:spcPts val="400"/>
              </a:spcBef>
              <a:buFont typeface="Arial" panose="020B0604020202020204" pitchFamily="34" charset="0"/>
              <a:buChar char="•"/>
            </a:pPr>
            <a:r>
              <a:rPr lang="en-US" sz="850" dirty="0">
                <a:ea typeface="Calibri" panose="020F0502020204030204" pitchFamily="34" charset="0"/>
                <a:cs typeface="Times New Roman" panose="02020603050405020304" pitchFamily="18" charset="0"/>
              </a:rPr>
              <a:t>Connect to displays and docking stations or charge accessories with USB-C® port</a:t>
            </a:r>
          </a:p>
          <a:p>
            <a:pPr marL="80010" indent="-80010">
              <a:lnSpc>
                <a:spcPct val="120000"/>
              </a:lnSpc>
              <a:spcBef>
                <a:spcPts val="400"/>
              </a:spcBef>
              <a:buFont typeface="Arial" panose="020B0604020202020204" pitchFamily="34" charset="0"/>
              <a:buChar char="•"/>
            </a:pPr>
            <a:endParaRPr lang="en-US" sz="850" dirty="0">
              <a:ea typeface="Calibri" panose="020F0502020204030204" pitchFamily="34" charset="0"/>
              <a:cs typeface="Times New Roman" panose="02020603050405020304" pitchFamily="18" charset="0"/>
            </a:endParaRPr>
          </a:p>
          <a:p>
            <a:pPr marL="80010" indent="-80010">
              <a:lnSpc>
                <a:spcPct val="120000"/>
              </a:lnSpc>
              <a:spcBef>
                <a:spcPts val="400"/>
              </a:spcBef>
              <a:buFont typeface="Arial" panose="020B0604020202020204" pitchFamily="34" charset="0"/>
              <a:buChar char="•"/>
            </a:pPr>
            <a:endParaRPr lang="en-US" sz="850" dirty="0">
              <a:ea typeface="Calibri" panose="020F0502020204030204" pitchFamily="34" charset="0"/>
              <a:cs typeface="Times New Roman" panose="02020603050405020304" pitchFamily="18" charset="0"/>
            </a:endParaRPr>
          </a:p>
        </p:txBody>
      </p:sp>
      <p:sp>
        <p:nvSpPr>
          <p:cNvPr id="19" name="Legal">
            <a:extLst>
              <a:ext uri="{FF2B5EF4-FFF2-40B4-BE49-F238E27FC236}">
                <a16:creationId xmlns:a16="http://schemas.microsoft.com/office/drawing/2014/main" id="{A82CCC2C-8FD2-724B-8627-FAD4A95020ED}"/>
              </a:ext>
            </a:extLst>
          </p:cNvPr>
          <p:cNvSpPr txBox="1"/>
          <p:nvPr/>
        </p:nvSpPr>
        <p:spPr>
          <a:xfrm>
            <a:off x="584200" y="6313200"/>
            <a:ext cx="9463926" cy="433067"/>
          </a:xfrm>
          <a:prstGeom prst="rect">
            <a:avLst/>
          </a:prstGeom>
          <a:noFill/>
        </p:spPr>
        <p:txBody>
          <a:bodyPr wrap="square" lIns="0" tIns="0" rIns="0" bIns="0" numCol="2" spcCol="182880" rtlCol="0">
            <a:noAutofit/>
          </a:bodyPr>
          <a:lstStyle/>
          <a:p>
            <a:pPr marL="45720" indent="-182880"/>
            <a:r>
              <a:rPr lang="en-US" sz="500" dirty="0">
                <a:solidFill>
                  <a:srgbClr val="505050"/>
                </a:solidFill>
                <a:latin typeface="Segoe UI" panose="020B0502040204020203" pitchFamily="34" charset="0"/>
                <a:cs typeface="Segoe UI" panose="020B0502040204020203" pitchFamily="34" charset="0"/>
              </a:rPr>
              <a:t>1 Weight not including Type Cover or Keyboard.</a:t>
            </a:r>
          </a:p>
          <a:p>
            <a:pPr marL="45720" indent="-182880"/>
            <a:r>
              <a:rPr lang="en-US" sz="500" dirty="0">
                <a:solidFill>
                  <a:srgbClr val="505050"/>
                </a:solidFill>
                <a:latin typeface="Segoe UI" panose="020B0502040204020203" pitchFamily="34" charset="0"/>
                <a:cs typeface="Segoe UI" panose="020B0502040204020203" pitchFamily="34" charset="0"/>
              </a:rPr>
              <a:t>2 Battery life varies significantly with settings, usage, and other factors. See </a:t>
            </a:r>
            <a:r>
              <a:rPr lang="en-US" sz="500" dirty="0">
                <a:solidFill>
                  <a:srgbClr val="505050"/>
                </a:solidFill>
                <a:latin typeface="Segoe UI" panose="020B0502040204020203" pitchFamily="34" charset="0"/>
                <a:cs typeface="Segoe UI" panose="020B0502040204020203" pitchFamily="34" charset="0"/>
                <a:hlinkClick r:id="rId6"/>
              </a:rPr>
              <a:t>Surface.com </a:t>
            </a:r>
            <a:r>
              <a:rPr lang="en-US" sz="500" dirty="0">
                <a:solidFill>
                  <a:srgbClr val="505050"/>
                </a:solidFill>
                <a:latin typeface="Segoe UI" panose="020B0502040204020203" pitchFamily="34" charset="0"/>
                <a:cs typeface="Segoe UI" panose="020B0502040204020203" pitchFamily="34" charset="0"/>
              </a:rPr>
              <a:t>for full battery life details.</a:t>
            </a:r>
          </a:p>
          <a:p>
            <a:pPr marL="45720" indent="-182880"/>
            <a:r>
              <a:rPr lang="en-US" sz="500" dirty="0">
                <a:solidFill>
                  <a:srgbClr val="505050"/>
                </a:solidFill>
                <a:latin typeface="Segoe UI" panose="020B0502040204020203" pitchFamily="34" charset="0"/>
                <a:cs typeface="Segoe UI" panose="020B0502040204020203" pitchFamily="34" charset="0"/>
              </a:rPr>
              <a:t>3 Service availability and performance subject to service provider’s network. Contact your service provider for details, compatibility, pricing, SIM card, and activation. See all specs and frequencies at </a:t>
            </a:r>
            <a:r>
              <a:rPr lang="en-US" sz="500" dirty="0">
                <a:solidFill>
                  <a:srgbClr val="505050"/>
                </a:solidFill>
                <a:latin typeface="Segoe UI" panose="020B0502040204020203" pitchFamily="34" charset="0"/>
                <a:cs typeface="Segoe UI" panose="020B0502040204020203" pitchFamily="34" charset="0"/>
                <a:hlinkClick r:id="rId6"/>
              </a:rPr>
              <a:t>Surface.com</a:t>
            </a:r>
            <a:r>
              <a:rPr lang="en-US" sz="500" dirty="0">
                <a:solidFill>
                  <a:srgbClr val="505050"/>
                </a:solidFill>
                <a:latin typeface="Segoe UI" panose="020B0502040204020203" pitchFamily="34" charset="0"/>
                <a:cs typeface="Segoe UI" panose="020B0502040204020203" pitchFamily="34" charset="0"/>
              </a:rPr>
              <a:t>.</a:t>
            </a:r>
          </a:p>
          <a:p>
            <a:pPr marL="45720" indent="-182880"/>
            <a:r>
              <a:rPr lang="en-US" sz="500" dirty="0">
                <a:solidFill>
                  <a:srgbClr val="505050"/>
                </a:solidFill>
                <a:latin typeface="Segoe UI" panose="020B0502040204020203" pitchFamily="34" charset="0"/>
                <a:cs typeface="Segoe UI" panose="020B0502040204020203" pitchFamily="34" charset="0"/>
              </a:rPr>
              <a:t>4 Surface Pen and accessories sold separately.</a:t>
            </a:r>
          </a:p>
          <a:p>
            <a:pPr marL="45720" indent="-182880"/>
            <a:r>
              <a:rPr lang="en-US" sz="500" dirty="0">
                <a:solidFill>
                  <a:srgbClr val="505050"/>
                </a:solidFill>
                <a:latin typeface="Segoe UI" panose="020B0502040204020203" pitchFamily="34" charset="0"/>
                <a:cs typeface="Segoe UI" panose="020B0502040204020203" pitchFamily="34" charset="0"/>
              </a:rPr>
              <a:t>5 Testing conducted at Microsoft in September 2020 using pre-production devices and software. Tested with the inbox SurfLink 39W PSU under controlled conditions with device in hibernate or off state. Device was powered on to desktop screen with default display brightness settings. Actual charge time will vary based on operating conditions. Measured at typical office ambient temperature of 23C.</a:t>
            </a:r>
          </a:p>
          <a:p>
            <a:pPr marL="45720" indent="-182880"/>
            <a:endParaRPr lang="en-US" sz="500" dirty="0">
              <a:solidFill>
                <a:srgbClr val="505050"/>
              </a:solidFill>
              <a:latin typeface="Segoe UI" panose="020B0502040204020203" pitchFamily="34" charset="0"/>
              <a:cs typeface="Segoe UI" panose="020B0502040204020203" pitchFamily="34" charset="0"/>
            </a:endParaRPr>
          </a:p>
        </p:txBody>
      </p:sp>
      <p:cxnSp>
        <p:nvCxnSpPr>
          <p:cNvPr id="28" name="Straight Connector 27">
            <a:extLst>
              <a:ext uri="{FF2B5EF4-FFF2-40B4-BE49-F238E27FC236}">
                <a16:creationId xmlns:a16="http://schemas.microsoft.com/office/drawing/2014/main" id="{3F2B9DAD-4EA4-AF42-A0EB-E54CFB332BE3}"/>
              </a:ext>
              <a:ext uri="{C183D7F6-B498-43B3-948B-1728B52AA6E4}">
                <adec:decorative xmlns:adec="http://schemas.microsoft.com/office/drawing/2017/decorative" val="1"/>
              </a:ext>
            </a:extLst>
          </p:cNvPr>
          <p:cNvCxnSpPr>
            <a:cxnSpLocks/>
          </p:cNvCxnSpPr>
          <p:nvPr/>
        </p:nvCxnSpPr>
        <p:spPr>
          <a:xfrm>
            <a:off x="8210380" y="4268658"/>
            <a:ext cx="3474720" cy="0"/>
          </a:xfrm>
          <a:prstGeom prst="line">
            <a:avLst/>
          </a:prstGeom>
          <a:ln>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B4A2EA-91E0-A04A-8158-68FC414A5C73}"/>
              </a:ext>
              <a:ext uri="{C183D7F6-B498-43B3-948B-1728B52AA6E4}">
                <adec:decorative xmlns:adec="http://schemas.microsoft.com/office/drawing/2017/decorative" val="1"/>
              </a:ext>
            </a:extLst>
          </p:cNvPr>
          <p:cNvCxnSpPr>
            <a:cxnSpLocks/>
          </p:cNvCxnSpPr>
          <p:nvPr/>
        </p:nvCxnSpPr>
        <p:spPr>
          <a:xfrm>
            <a:off x="4357130" y="4268658"/>
            <a:ext cx="3474720" cy="0"/>
          </a:xfrm>
          <a:prstGeom prst="line">
            <a:avLst/>
          </a:prstGeom>
          <a:ln>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2BFC61-462B-5A4E-9263-6C60C78F73F7}"/>
              </a:ext>
              <a:ext uri="{C183D7F6-B498-43B3-948B-1728B52AA6E4}">
                <adec:decorative xmlns:adec="http://schemas.microsoft.com/office/drawing/2017/decorative" val="1"/>
              </a:ext>
            </a:extLst>
          </p:cNvPr>
          <p:cNvCxnSpPr>
            <a:cxnSpLocks/>
          </p:cNvCxnSpPr>
          <p:nvPr/>
        </p:nvCxnSpPr>
        <p:spPr>
          <a:xfrm>
            <a:off x="501820" y="4268658"/>
            <a:ext cx="3474720" cy="0"/>
          </a:xfrm>
          <a:prstGeom prst="line">
            <a:avLst/>
          </a:prstGeom>
          <a:ln>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58598"/>
      </p:ext>
    </p:extLst>
  </p:cSld>
  <p:clrMapOvr>
    <a:masterClrMapping/>
  </p:clrMapOvr>
  <p:transition>
    <p:fade/>
  </p:transition>
</p:sld>
</file>

<file path=ppt/theme/theme1.xml><?xml version="1.0" encoding="utf-8"?>
<a:theme xmlns:a="http://schemas.openxmlformats.org/drawingml/2006/main" name="WHITE TEMPLATE">
  <a:themeElements>
    <a:clrScheme name="Microsoft Surface Palette - Rich Black">
      <a:dk1>
        <a:srgbClr val="000000"/>
      </a:dk1>
      <a:lt1>
        <a:srgbClr val="FFFFFF"/>
      </a:lt1>
      <a:dk2>
        <a:srgbClr val="0D0D0D"/>
      </a:dk2>
      <a:lt2>
        <a:srgbClr val="E6E6E6"/>
      </a:lt2>
      <a:accent1>
        <a:srgbClr val="0078D4"/>
      </a:accent1>
      <a:accent2>
        <a:srgbClr val="FFFFFF"/>
      </a:accent2>
      <a:accent3>
        <a:srgbClr val="E6E6E6"/>
      </a:accent3>
      <a:accent4>
        <a:srgbClr val="737373"/>
      </a:accent4>
      <a:accent5>
        <a:srgbClr val="505050"/>
      </a:accent5>
      <a:accent6>
        <a:srgbClr val="000000"/>
      </a:accent6>
      <a:hlink>
        <a:srgbClr val="0078D4"/>
      </a:hlink>
      <a:folHlink>
        <a:srgbClr val="0078D4"/>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UR21_SurfacePowerPointTemplate_100120.pptx" id="{1C57DA87-8A1A-4996-870A-8D673D900D89}" vid="{5EC6B1C5-1294-47FC-97AC-D8DFA8BA00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385fb40-52d4-4fae-9c5b-3e8ff8a5878e" ContentTypeId="0x01010062C008D7A2F07C4BAABAD05EEA95919E"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788549F62B92146AA6B82CA9228E469" ma:contentTypeVersion="13" ma:contentTypeDescription="Create a new document." ma:contentTypeScope="" ma:versionID="abc1c5f782aa6e7eaac4085db9a820de">
  <xsd:schema xmlns:xsd="http://www.w3.org/2001/XMLSchema" xmlns:xs="http://www.w3.org/2001/XMLSchema" xmlns:p="http://schemas.microsoft.com/office/2006/metadata/properties" xmlns:ns2="6a0d6f25-5d7a-40b7-9e93-0cbfd06f013a" xmlns:ns3="7e0b6b19-f2a0-48da-99b5-34c3f079df0e" targetNamespace="http://schemas.microsoft.com/office/2006/metadata/properties" ma:root="true" ma:fieldsID="3758e5d9eb9337d3a4cc208656647ab7" ns2:_="" ns3:_="">
    <xsd:import namespace="6a0d6f25-5d7a-40b7-9e93-0cbfd06f013a"/>
    <xsd:import namespace="7e0b6b19-f2a0-48da-99b5-34c3f079d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6f25-5d7a-40b7-9e93-0cbfd06f0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0b6b19-f2a0-48da-99b5-34c3f079d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Enterprise KM Document Card</p:Name>
  <p:Description>Documents that have not been updated within the last 13 months will be moved to the recycling bin.</p:Description>
  <p:Statement>If this item is not current, and has not been modified within 13 months will be moved to the recycling bin.</p:Statement>
  <p:PolicyItems>
    <p:PolicyItem featureId="Microsoft.Office.RecordsManagement.PolicyFeatures.Expiration" staticId="0x01010062C008D7A2F07C4BAABAD05EEA95919E0074F46043E3CF2540B7C1F266B2A28170|1081736713" UniqueId="5d04cf68-315f-4527-8d1d-4cb1d6a99fc4">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13</number>
                  <property>Modified</property>
                  <propertyId>28cf69c5-fa48-462a-b5cd-27b6f9d2bd5f</propertyId>
                  <period>months</period>
                </formula>
                <action type="action" id="Microsoft.Office.RecordsManagement.PolicyFeatures.Expiration.Action.MoveToRecycleBin"/>
              </data>
            </stages>
          </Schedule>
        </Schedules>
      </p:CustomData>
    </p:PolicyItem>
  </p:PolicyItems>
</p:Policy>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ct:contentTypeSchema xmlns:ct="http://schemas.microsoft.com/office/2006/metadata/contentType" xmlns:ma="http://schemas.microsoft.com/office/2006/metadata/properties/metaAttributes" ct:_="" ma:_="" ma:contentTypeName="Enterprise KM Document Card" ma:contentTypeID="0x01010062C008D7A2F07C4BAABAD05EEA95919E0074F46043E3CF2540B7C1F266B2A28170" ma:contentTypeVersion="141" ma:contentTypeDescription="Base document content type for cards supporting enterprise knowledge management. Can also be used as a parent and extended with approved enterprise or subject-domain columns for business group or application-specific KM card content types." ma:contentTypeScope="" ma:versionID="0be3f86c7fb141a6a4397b8815dcf6f8">
  <xsd:schema xmlns:xsd="http://www.w3.org/2001/XMLSchema" xmlns:xs="http://www.w3.org/2001/XMLSchema" xmlns:p="http://schemas.microsoft.com/office/2006/metadata/properties" xmlns:ns1="http://schemas.microsoft.com/sharepoint/v3" xmlns:ns2="230e9df3-be65-4c73-a93b-d1236ebd677e" xmlns:ns3="ee4a7809-70ea-4e27-ab75-a6c2be9ed89d" xmlns:ns4="2298d5ab-a95b-4280-b619-ee3fa95765b4" targetNamespace="http://schemas.microsoft.com/office/2006/metadata/properties" ma:root="true" ma:fieldsID="017da87b0611fe77502129998a253f46" ns1:_="" ns2:_="" ns3:_="" ns4:_="">
    <xsd:import namespace="http://schemas.microsoft.com/sharepoint/v3"/>
    <xsd:import namespace="230e9df3-be65-4c73-a93b-d1236ebd677e"/>
    <xsd:import namespace="ee4a7809-70ea-4e27-ab75-a6c2be9ed89d"/>
    <xsd:import namespace="2298d5ab-a95b-4280-b619-ee3fa95765b4"/>
    <xsd:element name="properties">
      <xsd:complexType>
        <xsd:sequence>
          <xsd:element name="documentManagement">
            <xsd:complexType>
              <xsd:all>
                <xsd:element ref="ns2:SummaryDescription" minOccurs="0"/>
                <xsd:element ref="ns2:Owners" minOccurs="0"/>
                <xsd:element ref="ns2:_dlc_DocIdUrl" minOccurs="0"/>
                <xsd:element ref="ns2:DocumentDescription" minOccurs="0"/>
                <xsd:element ref="ns2:Owner" minOccurs="0"/>
                <xsd:element ref="ns3:ContentCategories"/>
                <xsd:element ref="ns3:IndustryVertical" minOccurs="0"/>
                <xsd:element ref="ns2:TaxCatchAll" minOccurs="0"/>
                <xsd:element ref="ns2:TaxCatchAllLabel" minOccurs="0"/>
                <xsd:element ref="ns2:k39e5019f8e24a20a01159148b815aac" minOccurs="0"/>
                <xsd:element ref="ns2:p3065242fc644b25ab253c7f8aa61ee1" minOccurs="0"/>
                <xsd:element ref="ns2:_dlc_DocId" minOccurs="0"/>
                <xsd:element ref="ns1:_dlc_Exempt" minOccurs="0"/>
                <xsd:element ref="ns1:_dlc_ExpireDateSaved" minOccurs="0"/>
                <xsd:element ref="ns1:_dlc_ExpireDate" minOccurs="0"/>
                <xsd:element ref="ns2:ConfidentialityTaxHTField0"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Product" minOccurs="0"/>
                <xsd:element ref="ns3:Customer"/>
                <xsd:element ref="ns3:Campaigns" minOccurs="0"/>
                <xsd:element ref="ns3:Segment" minOccurs="0"/>
                <xsd:element ref="ns3:Event" minOccurs="0"/>
                <xsd:element ref="ns3:Program" minOccurs="0"/>
                <xsd:element ref="ns3:Readiness" minOccurs="0"/>
                <xsd:element ref="ns3:CompeteDocType" minOccurs="0"/>
                <xsd:element ref="ns3:Audience" minOccurs="0"/>
                <xsd:element ref="ns3:Competitor" minOccurs="0"/>
                <xsd:element ref="ns3:Year" minOccurs="0"/>
                <xsd:element ref="ns3:Month_x0020_of_x0020_upload" minOccurs="0"/>
                <xsd:element ref="ns4:SharedWithUsers" minOccurs="0"/>
                <xsd:element ref="ns4:SharedWithDetails" minOccurs="0"/>
                <xsd:element ref="ns3:Services" minOccurs="0"/>
                <xsd:element ref="ns3:FiscalYear" minOccurs="0"/>
                <xsd:element ref="ns3:Startdate" minOccurs="0"/>
                <xsd:element ref="ns3:Enddate" minOccurs="0"/>
                <xsd:element ref="ns3:MediaServiceAutoTags" minOccurs="0"/>
                <xsd:element ref="ns3:MediaServiceOCR" minOccurs="0"/>
                <xsd:element ref="ns3:MediaServiceGenerationTime" minOccurs="0"/>
                <xsd:element ref="ns3:MediaServiceEventHashCode" minOccurs="0"/>
                <xsd:element ref="ns3:Versions0" minOccurs="0"/>
                <xsd:element ref="ns3:Device_x0020_Version" minOccurs="0"/>
                <xsd:element ref="ns3:FeaturedContent"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false">
      <xsd:simpleType>
        <xsd:restriction base="dms:Unknown"/>
      </xsd:simpleType>
    </xsd:element>
    <xsd:element name="_dlc_ExpireDateSaved" ma:index="22" nillable="true" ma:displayName="Original Expiration Date" ma:hidden="true" ma:internalName="_dlc_ExpireDateSaved" ma:readOnly="fals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element name="_ip_UnifiedCompliancePolicyProperties" ma:index="32" nillable="true" ma:displayName="Unified Compliance Policy Properties" ma:hidden="true" ma:internalName="_ip_UnifiedCompliancePolicyProperties" ma:readOnly="false">
      <xsd:simpleType>
        <xsd:restriction base="dms:Note"/>
      </xsd:simpleType>
    </xsd:element>
    <xsd:element name="_ip_UnifiedCompliancePolicyUIAction" ma:index="33"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SummaryDescription" ma:index="2" nillable="true" ma:displayName="Summary Description" ma:description="Content description in publishing HTML format." ma:internalName="SummaryDescription">
      <xsd:simpleType>
        <xsd:restriction base="dms:Unknown"/>
      </xsd:simpleType>
    </xsd:element>
    <xsd:element name="Owners" ma:index="3" nillable="true" ma:displayName="Owners" ma:list="UserInfo" ma:SearchPeopleOnly="false" ma:SharePointGroup="0" ma:internalName="Owners" ma:readOnly="fals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5"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8" nillable="true" ma:displayName="Document Description" ma:description="Alternate description for documents that can be used for display." ma:internalName="Document_x0020_Description" ma:readOnly="false">
      <xsd:simpleType>
        <xsd:restriction base="dms:Note">
          <xsd:maxLength value="255"/>
        </xsd:restriction>
      </xsd:simpleType>
    </xsd:element>
    <xsd:element name="Owner" ma:index="9"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432a711-5704-48c8-a158-bc03de2aea43}" ma:internalName="TaxCatchAll" ma:readOnly="false" ma:showField="CatchAllData"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432a711-5704-48c8-a158-bc03de2aea43}" ma:internalName="TaxCatchAllLabel" ma:readOnly="false" ma:showField="CatchAllDataLabel"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k39e5019f8e24a20a01159148b815aac" ma:index="17" nillable="true" ma:taxonomy="true" ma:internalName="k39e5019f8e24a20a01159148b815aac" ma:taxonomyFieldName="About" ma:displayName="About" ma:readOnly="false" ma:default="" ma:fieldId="{439e5019-f8e2-4a20-a011-59148b815aac}" ma:taxonomyMulti="true" ma:sspId="e385fb40-52d4-4fae-9c5b-3e8ff8a5878e" ma:termSetId="10257755-0674-446b-9eea-4989c6cf4282" ma:anchorId="00000000-0000-0000-0000-000000000000" ma:open="false" ma:isKeyword="false">
      <xsd:complexType>
        <xsd:sequence>
          <xsd:element ref="pc:Terms" minOccurs="0" maxOccurs="1"/>
        </xsd:sequence>
      </xsd:complexType>
    </xsd:element>
    <xsd:element name="p3065242fc644b25ab253c7f8aa61ee1" ma:index="19" nillable="true" ma:taxonomy="true" ma:internalName="p3065242fc644b25ab253c7f8aa61ee1" ma:taxonomyFieldName="For" ma:displayName="For" ma:readOnly="false" ma:default="" ma:fieldId="{93065242-fc64-4b25-ab25-3c7f8aa61ee1}" ma:taxonomyMulti="true" ma:sspId="e385fb40-52d4-4fae-9c5b-3e8ff8a5878e" ma:termSetId="053b1336-9c08-4429-9c1c-55eceea3f120" ma:anchorId="00000000-0000-0000-0000-000000000000" ma:open="false" ma:isKeyword="false">
      <xsd:complexType>
        <xsd:sequence>
          <xsd:element ref="pc:Terms" minOccurs="0" maxOccurs="1"/>
        </xsd:sequence>
      </xsd:complexType>
    </xsd:element>
    <xsd:element name="_dlc_DocId" ma:index="20" nillable="true" ma:displayName="Document ID Value" ma:description="The value of the document ID assigned to this item." ma:hidden="true" ma:internalName="_dlc_DocId" ma:readOnly="false">
      <xsd:simpleType>
        <xsd:restriction base="dms:Text"/>
      </xsd:simpleType>
    </xsd:element>
    <xsd:element name="ConfidentialityTaxHTField0" ma:index="24" nillable="true"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_dlc_DocIdPersistId" ma:index="25"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e4a7809-70ea-4e27-ab75-a6c2be9ed89d" elementFormDefault="qualified">
    <xsd:import namespace="http://schemas.microsoft.com/office/2006/documentManagement/types"/>
    <xsd:import namespace="http://schemas.microsoft.com/office/infopath/2007/PartnerControls"/>
    <xsd:element name="ContentCategories" ma:index="10" ma:displayName="Content Categories" ma:default="None" ma:description="Types of assets" ma:format="Dropdown" ma:internalName="ContentCategories">
      <xsd:simpleType>
        <xsd:restriction base="dms:Choice">
          <xsd:enumeration value="Announcement"/>
          <xsd:enumeration value="Article"/>
          <xsd:enumeration value="Battlecards"/>
          <xsd:enumeration value="Brochure (3+ pages)"/>
          <xsd:enumeration value="Call guide"/>
          <xsd:enumeration value="Check list"/>
          <xsd:enumeration value="Comparison Files"/>
          <xsd:enumeration value="Comparison Profiles"/>
          <xsd:enumeration value="Compatibility Matrix"/>
          <xsd:enumeration value="Compete"/>
          <xsd:enumeration value="Customer Presentation"/>
          <xsd:enumeration value="Customer Story"/>
          <xsd:enumeration value="Customer Stories Templates"/>
          <xsd:enumeration value="Competitive Research"/>
          <xsd:enumeration value="Demonstration"/>
          <xsd:enumeration value="Digital Marketing resource"/>
          <xsd:enumeration value="eBook"/>
          <xsd:enumeration value="Editable Email Templates"/>
          <xsd:enumeration value="Editable Flyers"/>
          <xsd:enumeration value="Email Templates"/>
          <xsd:enumeration value="Fact Sheet"/>
          <xsd:enumeration value="Flyers (1-2 pg)"/>
          <xsd:enumeration value="Images"/>
          <xsd:enumeration value="Infographic"/>
          <xsd:enumeration value="Link (to other site or content)"/>
          <xsd:enumeration value="Marketing Resources"/>
          <xsd:enumeration value="Marketing Toolkit"/>
          <xsd:enumeration value="Meet Deck"/>
          <xsd:enumeration value="Mixed Reality Compete"/>
          <xsd:enumeration value="One Sheet"/>
          <xsd:enumeration value="Pitch Deck"/>
          <xsd:enumeration value="POV"/>
          <xsd:enumeration value="Presentation"/>
          <xsd:enumeration value="Product FAQ"/>
          <xsd:enumeration value="Recording"/>
          <xsd:enumeration value="Research"/>
          <xsd:enumeration value="Technical FAQ"/>
          <xsd:enumeration value="Technical Resources"/>
          <xsd:enumeration value="Tool"/>
          <xsd:enumeration value="Training"/>
          <xsd:enumeration value="Video"/>
          <xsd:enumeration value="White Paper"/>
          <xsd:enumeration value="Data Sheet"/>
          <xsd:enumeration value="Flyers"/>
          <xsd:enumeration value="Images and videos"/>
          <xsd:enumeration value="Warranty &amp; Support"/>
          <xsd:enumeration value="None"/>
          <xsd:enumeration value="Guidance"/>
        </xsd:restriction>
      </xsd:simpleType>
    </xsd:element>
    <xsd:element name="IndustryVertical" ma:index="11" nillable="true" ma:displayName="Industry" ma:format="Dropdown" ma:internalName="IndustryVertical">
      <xsd:complexType>
        <xsd:complexContent>
          <xsd:extension base="dms:MultiChoice">
            <xsd:sequence>
              <xsd:element name="Value" maxOccurs="unbounded" minOccurs="0" nillable="true">
                <xsd:simpleType>
                  <xsd:restriction base="dms:Choice">
                    <xsd:enumeration value="Education"/>
                    <xsd:enumeration value="Education - Higher Ed"/>
                    <xsd:enumeration value="Education - K-12"/>
                    <xsd:enumeration value="Financial Services"/>
                    <xsd:enumeration value="Government - National"/>
                    <xsd:enumeration value="Government - State and Local"/>
                    <xsd:enumeration value="Government- Federal"/>
                    <xsd:enumeration value="Healthcare"/>
                    <xsd:enumeration value="Manufacturing"/>
                    <xsd:enumeration value="Retail"/>
                    <xsd:enumeration value="Public Sector"/>
                    <xsd:enumeration value="Other"/>
                    <xsd:enumeration value="Education - IT Admin"/>
                    <xsd:enumeration value="Frontline Worker"/>
                  </xsd:restriction>
                </xsd:simpleType>
              </xsd:element>
            </xsd:sequence>
          </xsd:extension>
        </xsd:complexContent>
      </xsd:complex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hidden="true" ma:internalName="MediaServiceKeyPoints"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Product" ma:index="35" nillable="true" ma:displayName="Product" ma:format="Dropdown" ma:internalName="Product">
      <xsd:complexType>
        <xsd:complexContent>
          <xsd:extension base="dms:MultiChoice">
            <xsd:sequence>
              <xsd:element name="Value" maxOccurs="unbounded" minOccurs="0" nillable="true">
                <xsd:simpleType>
                  <xsd:restriction base="dms:Choice">
                    <xsd:enumeration value="All"/>
                    <xsd:enumeration value="Apple"/>
                    <xsd:enumeration value="Compete"/>
                    <xsd:enumeration value="Education"/>
                    <xsd:enumeration value="Google"/>
                    <xsd:enumeration value="Google Chrome"/>
                    <xsd:enumeration value="HoloLens"/>
                    <xsd:enumeration value="Laptop"/>
                    <xsd:enumeration value="Surface"/>
                    <xsd:enumeration value="Surface Pro"/>
                    <xsd:enumeration value="Surface Pro 7"/>
                    <xsd:enumeration value="Surface Pro X"/>
                    <xsd:enumeration value="Surface Hub"/>
                    <xsd:enumeration value="Surface Studio"/>
                    <xsd:enumeration value="Surface Book"/>
                    <xsd:enumeration value="Surface Book 3"/>
                    <xsd:enumeration value="Surface Go"/>
                    <xsd:enumeration value="Surface Go 2"/>
                    <xsd:enumeration value="Surface Laptop"/>
                    <xsd:enumeration value="Surface Laptop 3"/>
                    <xsd:enumeration value="Surface Headphones"/>
                    <xsd:enumeration value="Arc Mouse"/>
                    <xsd:enumeration value="Type Cover"/>
                    <xsd:enumeration value="Surface Pen"/>
                    <xsd:enumeration value="Surface Dock 2"/>
                    <xsd:enumeration value="Surface Dial"/>
                    <xsd:enumeration value="Surface Duo"/>
                    <xsd:enumeration value="Cross-device"/>
                    <xsd:enumeration value="Surface Dock"/>
                    <xsd:enumeration value="Surface Earbuds"/>
                    <xsd:enumeration value="Surface Headphones 2"/>
                    <xsd:enumeration value="Surface Type Cover"/>
                    <xsd:enumeration value="Surface Slim Pen"/>
                    <xsd:enumeration value="Remote Work &amp; Learn"/>
                    <xsd:enumeration value="Portfolio"/>
                    <xsd:enumeration value="Financial Services"/>
                    <xsd:enumeration value="Financial"/>
                    <xsd:enumeration value="Healthcare"/>
                    <xsd:enumeration value="Home"/>
                    <xsd:enumeration value="Industry"/>
                    <xsd:enumeration value="Manufacturing"/>
                    <xsd:enumeration value="Programs"/>
                    <xsd:enumeration value="Public Sector"/>
                    <xsd:enumeration value="Windows"/>
                    <xsd:enumeration value="Retail"/>
                    <xsd:enumeration value="SMB"/>
                    <xsd:enumeration value="Storytelling"/>
                    <xsd:enumeration value="Warranty &amp; Support"/>
                    <xsd:enumeration value="Surface Laptop Go"/>
                    <xsd:enumeration value="Surface Fingerprint Reader"/>
                    <xsd:enumeration value="PCA &amp; Teams Certified Accessories"/>
                    <xsd:enumeration value="Choice 53"/>
                    <xsd:enumeration value="Headphones 2+"/>
                  </xsd:restriction>
                </xsd:simpleType>
              </xsd:element>
            </xsd:sequence>
          </xsd:extension>
        </xsd:complexContent>
      </xsd:complexType>
    </xsd:element>
    <xsd:element name="Customer" ma:index="36" ma:displayName="Customer" ma:default="All" ma:format="Dropdown" ma:internalName="Customer">
      <xsd:simpleType>
        <xsd:restriction base="dms:Choice">
          <xsd:enumeration value="All"/>
          <xsd:enumeration value="Commercial"/>
          <xsd:enumeration value="Consumer"/>
          <xsd:enumeration value="None"/>
        </xsd:restriction>
      </xsd:simpleType>
    </xsd:element>
    <xsd:element name="Campaigns" ma:index="37" nillable="true" ma:displayName="Campaigns" ma:format="Dropdown" ma:internalName="Campaigns">
      <xsd:simpleType>
        <xsd:restriction base="dms:Choice">
          <xsd:enumeration value="Remote Work and Learn"/>
          <xsd:enumeration value="Reduce Cost and Manage Risk"/>
        </xsd:restriction>
      </xsd:simpleType>
    </xsd:element>
    <xsd:element name="Segment" ma:index="38" nillable="true" ma:displayName="Segment" ma:format="Dropdown" ma:internalName="Segment">
      <xsd:simpleType>
        <xsd:restriction base="dms:Choice">
          <xsd:enumeration value="All"/>
          <xsd:enumeration value="SMB"/>
          <xsd:enumeration value="Enterprise"/>
          <xsd:enumeration value="SMC-C"/>
        </xsd:restriction>
      </xsd:simpleType>
    </xsd:element>
    <xsd:element name="Event" ma:index="39" nillable="true" ma:displayName="Event" ma:format="Dropdown" ma:internalName="Event">
      <xsd:simpleType>
        <xsd:restriction base="dms:Choice">
          <xsd:enumeration value="MS Ready"/>
          <xsd:enumeration value="MS Inspire"/>
          <xsd:enumeration value="MS Ignite"/>
          <xsd:enumeration value="Launch"/>
          <xsd:enumeration value="General"/>
        </xsd:restriction>
      </xsd:simpleType>
    </xsd:element>
    <xsd:element name="Program" ma:index="40" nillable="true" ma:displayName="Program" ma:format="Dropdown" ma:internalName="Program">
      <xsd:simpleType>
        <xsd:restriction base="dms:Choice">
          <xsd:enumeration value="Offer"/>
          <xsd:enumeration value="Partner Program"/>
          <xsd:enumeration value="Pricing Program"/>
          <xsd:enumeration value="Promotion"/>
          <xsd:enumeration value="Warranty &amp; Support"/>
          <xsd:enumeration value="Customer Immersion Experience (CIE)"/>
          <xsd:enumeration value="Surface Modern Workshop"/>
        </xsd:restriction>
      </xsd:simpleType>
    </xsd:element>
    <xsd:element name="Readiness" ma:index="41" nillable="true" ma:displayName="Readiness" ma:format="Dropdown" ma:internalName="Readiness">
      <xsd:complexType>
        <xsd:complexContent>
          <xsd:extension base="dms:MultiChoice">
            <xsd:sequence>
              <xsd:element name="Value" maxOccurs="unbounded" minOccurs="0" nillable="true">
                <xsd:simpleType>
                  <xsd:restriction base="dms:Choice">
                    <xsd:enumeration value="Demonstration"/>
                    <xsd:enumeration value="Sales Readiness"/>
                    <xsd:enumeration value="IT Pro"/>
                    <xsd:enumeration value="Sales Play Immersion"/>
                    <xsd:enumeration value="Technical Immersion"/>
                    <xsd:enumeration value="Business Decision Maker"/>
                    <xsd:enumeration value="Online course"/>
                    <xsd:enumeration value="Learning Path"/>
                    <xsd:enumeration value="Seller Readiness"/>
                    <xsd:enumeration value="Technical Readiness"/>
                  </xsd:restriction>
                </xsd:simpleType>
              </xsd:element>
            </xsd:sequence>
          </xsd:extension>
        </xsd:complexContent>
      </xsd:complexType>
    </xsd:element>
    <xsd:element name="CompeteDocType" ma:index="42" nillable="true" ma:displayName="Compete DocType" ma:format="Dropdown" ma:internalName="CompeteDocType">
      <xsd:complexType>
        <xsd:complexContent>
          <xsd:extension base="dms:MultiChoice">
            <xsd:sequence>
              <xsd:element name="Value" maxOccurs="unbounded" minOccurs="0" nillable="true">
                <xsd:simpleType>
                  <xsd:restriction base="dms:Choice">
                    <xsd:enumeration value="Announcement"/>
                    <xsd:enumeration value="Announcement, Event"/>
                    <xsd:enumeration value="Announcement, Surface vs Apple"/>
                    <xsd:enumeration value="Battlecards"/>
                    <xsd:enumeration value="Battlecards, Surface vs Apple"/>
                    <xsd:enumeration value="Compete"/>
                    <xsd:enumeration value="Comparisons Files"/>
                    <xsd:enumeration value="Comparisons Profiles"/>
                    <xsd:enumeration value="Competitive Research"/>
                    <xsd:enumeration value="DVP"/>
                    <xsd:enumeration value="Event"/>
                    <xsd:enumeration value="Marketing Resources"/>
                    <xsd:enumeration value="Mixed Reality Compete"/>
                    <xsd:enumeration value="Narrative"/>
                    <xsd:enumeration value="Presentation"/>
                    <xsd:enumeration value="POV"/>
                    <xsd:enumeration value="POV, Surface vs Apple"/>
                    <xsd:enumeration value="Research"/>
                    <xsd:enumeration value="Research, Surface vs Google"/>
                    <xsd:enumeration value="Research, Surface vs Apple"/>
                    <xsd:enumeration value="Storybook"/>
                    <xsd:enumeration value="Surface vs Apple"/>
                    <xsd:enumeration value="Surface vs Apple, Windows 10 vs Apple"/>
                    <xsd:enumeration value="Surface vs Google"/>
                    <xsd:enumeration value="Surface vs Google, Windows 10 vs Google"/>
                    <xsd:enumeration value="Training"/>
                    <xsd:enumeration value="Windows 10 vs Apple"/>
                    <xsd:enumeration value="Windows 10 vs Apple, Battlecards"/>
                    <xsd:enumeration value="Windows 10 vs Chrome OS"/>
                    <xsd:enumeration value="Windows 10 vs Chrome OS, Compete Flash"/>
                    <xsd:enumeration value="Windows Update"/>
                  </xsd:restriction>
                </xsd:simpleType>
              </xsd:element>
            </xsd:sequence>
          </xsd:extension>
        </xsd:complexContent>
      </xsd:complexType>
    </xsd:element>
    <xsd:element name="Audience" ma:index="43" nillable="true" ma:displayName="Audience" ma:format="Dropdown" ma:internalName="Audience">
      <xsd:simpleType>
        <xsd:restriction base="dms:Choice">
          <xsd:enumeration value="Customer"/>
          <xsd:enumeration value="Field"/>
          <xsd:enumeration value="Partner"/>
        </xsd:restriction>
      </xsd:simpleType>
    </xsd:element>
    <xsd:element name="Competitor" ma:index="44" nillable="true" ma:displayName="Competitor" ma:format="Dropdown" ma:internalName="Competitor">
      <xsd:simpleType>
        <xsd:restriction base="dms:Choice">
          <xsd:enumeration value="Apple"/>
          <xsd:enumeration value="Google"/>
          <xsd:enumeration value="Android"/>
        </xsd:restriction>
      </xsd:simpleType>
    </xsd:element>
    <xsd:element name="Year" ma:index="45" nillable="true" ma:displayName="Calendar Year" ma:format="Dropdown" ma:internalName="Year">
      <xsd:simpleType>
        <xsd:restriction base="dms:Choice">
          <xsd:enumeration value="2018"/>
          <xsd:enumeration value="2019"/>
          <xsd:enumeration value="2020"/>
          <xsd:enumeration value="2021"/>
        </xsd:restriction>
      </xsd:simpleType>
    </xsd:element>
    <xsd:element name="Month_x0020_of_x0020_upload" ma:index="46" nillable="true" ma:displayName="Month of upload" ma:format="Dropdown" ma:internalName="Month_x0020_of_x0020_upload">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Services" ma:index="49" nillable="true" ma:displayName="Services" ma:format="Dropdown" ma:internalName="Services">
      <xsd:simpleType>
        <xsd:restriction base="dms:Choice">
          <xsd:enumeration value="M365"/>
          <xsd:enumeration value="O365"/>
          <xsd:enumeration value="M365 F1"/>
        </xsd:restriction>
      </xsd:simpleType>
    </xsd:element>
    <xsd:element name="FiscalYear" ma:index="50" nillable="true" ma:displayName="Fiscal Year" ma:format="Dropdown" ma:internalName="FiscalYear">
      <xsd:simpleType>
        <xsd:restriction base="dms:Choice">
          <xsd:enumeration value="FY 21"/>
          <xsd:enumeration value="FY 20"/>
          <xsd:enumeration value="FY 19"/>
          <xsd:enumeration value="FY 22"/>
        </xsd:restriction>
      </xsd:simpleType>
    </xsd:element>
    <xsd:element name="Startdate" ma:index="51" nillable="true" ma:displayName="Start date" ma:format="DateOnly" ma:internalName="Startdate">
      <xsd:simpleType>
        <xsd:restriction base="dms:DateTime"/>
      </xsd:simpleType>
    </xsd:element>
    <xsd:element name="Enddate" ma:index="52" nillable="true" ma:displayName="End date" ma:format="DateOnly" ma:internalName="Enddate">
      <xsd:simpleType>
        <xsd:restriction base="dms:DateTime"/>
      </xsd:simpleType>
    </xsd:element>
    <xsd:element name="MediaServiceAutoTags" ma:index="53" nillable="true" ma:displayName="Tags" ma:internalName="MediaServiceAutoTags" ma:readOnly="true">
      <xsd:simpleType>
        <xsd:restriction base="dms:Text"/>
      </xsd:simpleType>
    </xsd:element>
    <xsd:element name="MediaServiceOCR" ma:index="54" nillable="true" ma:displayName="Extracted Text" ma:internalName="MediaServiceOCR" ma:readOnly="true">
      <xsd:simpleType>
        <xsd:restriction base="dms:Note">
          <xsd:maxLength value="255"/>
        </xsd:restriction>
      </xsd:simpleType>
    </xsd:element>
    <xsd:element name="MediaServiceGenerationTime" ma:index="55" nillable="true" ma:displayName="MediaServiceGenerationTime" ma:hidden="true" ma:internalName="MediaServiceGenerationTime" ma:readOnly="true">
      <xsd:simpleType>
        <xsd:restriction base="dms:Text"/>
      </xsd:simpleType>
    </xsd:element>
    <xsd:element name="MediaServiceEventHashCode" ma:index="56" nillable="true" ma:displayName="MediaServiceEventHashCode" ma:hidden="true" ma:internalName="MediaServiceEventHashCode" ma:readOnly="true">
      <xsd:simpleType>
        <xsd:restriction base="dms:Text"/>
      </xsd:simpleType>
    </xsd:element>
    <xsd:element name="Versions0" ma:index="57" nillable="true" ma:displayName="Versions" ma:default="All" ma:hidden="true" ma:internalName="Versions0" ma:readOnly="false">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restriction>
                </xsd:simpleType>
              </xsd:element>
            </xsd:sequence>
          </xsd:extension>
        </xsd:complexContent>
      </xsd:complexType>
    </xsd:element>
    <xsd:element name="Device_x0020_Version" ma:index="58" nillable="true" ma:displayName="Device Version" ma:default="None" ma:format="Dropdown" ma:internalName="Device_x0020_Version">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enumeration value="Surface Duo"/>
                    <xsd:enumeration value="Surface Laptop go"/>
                    <xsd:enumeration value="Surface Hub 2S - Surface Fingerprint Reader"/>
                    <xsd:enumeration value="None"/>
                    <xsd:enumeration value="Surface Pro 7+"/>
                    <xsd:enumeration value="MS Accessories"/>
                    <xsd:enumeration value="Surface Accessories"/>
                    <xsd:enumeration value="Surface Laptop 4"/>
                  </xsd:restriction>
                </xsd:simpleType>
              </xsd:element>
            </xsd:sequence>
          </xsd:extension>
        </xsd:complexContent>
      </xsd:complexType>
    </xsd:element>
    <xsd:element name="FeaturedContent" ma:index="59" nillable="true" ma:displayName="Featured" ma:default="No" ma:format="RadioButtons" ma:internalName="FeaturedContent">
      <xsd:simpleType>
        <xsd:restriction base="dms:Choice">
          <xsd:enumeration value="Yes"/>
          <xsd:enumeration value="No"/>
        </xsd:restriction>
      </xsd:simpleType>
    </xsd:element>
    <xsd:element name="MediaServiceLocation" ma:index="60" nillable="true" ma:displayName="Location" ma:internalName="MediaServiceLocation" ma:readOnly="true">
      <xsd:simpleType>
        <xsd:restriction base="dms:Text"/>
      </xsd:simpleType>
    </xsd:element>
    <xsd:element name="MediaLengthInSeconds" ma:index="6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98d5ab-a95b-4280-b619-ee3fa95765b4" elementFormDefault="qualified">
    <xsd:import namespace="http://schemas.microsoft.com/office/2006/documentManagement/types"/>
    <xsd:import namespace="http://schemas.microsoft.com/office/infopath/2007/PartnerControls"/>
    <xsd:element name="SharedWithUsers" ma:index="4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21115D2-C4EE-4F1A-80B2-5960D844768F}">
  <ds:schemaRefs>
    <ds:schemaRef ds:uri="Microsoft.SharePoint.Taxonomy.ContentTypeSync"/>
  </ds:schemaRefs>
</ds:datastoreItem>
</file>

<file path=customXml/itemProps3.xml><?xml version="1.0" encoding="utf-8"?>
<ds:datastoreItem xmlns:ds="http://schemas.openxmlformats.org/officeDocument/2006/customXml" ds:itemID="{75C8ECB5-149B-450A-B8C2-3E3CB849AAF6}"/>
</file>

<file path=customXml/itemProps4.xml><?xml version="1.0" encoding="utf-8"?>
<ds:datastoreItem xmlns:ds="http://schemas.openxmlformats.org/officeDocument/2006/customXml" ds:itemID="{D8DBD62D-22E3-47A2-819F-A946D359B9EC}">
  <ds:schemaRefs>
    <ds:schemaRef ds:uri="office.server.policy"/>
  </ds:schemaRefs>
</ds:datastoreItem>
</file>

<file path=customXml/itemProps5.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fb71ade-2909-4020-9da6-a3b273ad7e46"/>
    <ds:schemaRef ds:uri="http://purl.org/dc/elements/1.1/"/>
    <ds:schemaRef ds:uri="b44fd3a2-f0e6-44af-9367-dace1e96f39a"/>
    <ds:schemaRef ds:uri="http://www.w3.org/XML/1998/namespace"/>
    <ds:schemaRef ds:uri="http://purl.org/dc/dcmitype/"/>
    <ds:schemaRef ds:uri="http://schemas.microsoft.com/sharepoint/v3"/>
    <ds:schemaRef ds:uri="230e9df3-be65-4c73-a93b-d1236ebd677e"/>
    <ds:schemaRef ds:uri="ee4a7809-70ea-4e27-ab75-a6c2be9ed89d"/>
  </ds:schemaRefs>
</ds:datastoreItem>
</file>

<file path=customXml/itemProps6.xml><?xml version="1.0" encoding="utf-8"?>
<ds:datastoreItem xmlns:ds="http://schemas.openxmlformats.org/officeDocument/2006/customXml" ds:itemID="{92081B09-638D-4361-9AE3-1D17BA683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ee4a7809-70ea-4e27-ab75-a6c2be9ed89d"/>
    <ds:schemaRef ds:uri="2298d5ab-a95b-4280-b619-ee3fa9576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WHITE TEMPLATE</Template>
  <TotalTime>1114</TotalTime>
  <Words>388</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Segoe UI</vt:lpstr>
      <vt:lpstr>Segoe UI Light</vt:lpstr>
      <vt:lpstr>Segoe UI Semibold</vt:lpstr>
      <vt:lpstr>Wingdings</vt:lpstr>
      <vt:lpstr>WHITE TEMPLATE</vt:lpstr>
      <vt:lpstr>Empower your frontline workers with Surface devices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the right Surface devices for your business</dc:title>
  <dc:subject/>
  <dc:creator>Microsoft</dc:creator>
  <cp:keywords/>
  <dc:description/>
  <cp:lastModifiedBy>Joanne Torricelli</cp:lastModifiedBy>
  <cp:revision>125</cp:revision>
  <dcterms:created xsi:type="dcterms:W3CDTF">2021-04-08T21:16:04Z</dcterms:created>
  <dcterms:modified xsi:type="dcterms:W3CDTF">2021-07-22T14:00:03Z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0x010100A788549F62B92146AA6B82CA9228E469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_dlc_policyId">
    <vt:lpwstr>0x01010062C008D7A2F07C4BAABAD05EEA95919E0074F46043E3CF2540B7C1F266B2A28170|1081736713</vt:lpwstr>
  </property>
  <property fmtid="{D5CDD505-2E9C-101B-9397-08002B2CF9AE}" pid="19" name="Confidentiality">
    <vt:i4>5</vt:i4>
  </property>
  <property fmtid="{D5CDD505-2E9C-101B-9397-08002B2CF9AE}" pid="20" name="ItemRetentionFormula">
    <vt:lpwstr>&lt;formula id="Microsoft.Office.RecordsManagement.PolicyFeatures.Expiration.Formula.BuiltIn"&gt;&lt;number&gt;13&lt;/number&gt;&lt;property&gt;Modified&lt;/property&gt;&lt;propertyId&gt;28cf69c5-fa48-462a-b5cd-27b6f9d2bd5f&lt;/propertyId&gt;&lt;period&gt;months&lt;/period&gt;&lt;/formula&gt;</vt:lpwstr>
  </property>
  <property fmtid="{D5CDD505-2E9C-101B-9397-08002B2CF9AE}" pid="21" name="_dlc_DocIdItemGuid">
    <vt:lpwstr>72c91c76-41e8-42c4-b83d-23724e587fd6</vt:lpwstr>
  </property>
</Properties>
</file>