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F37BF-EF98-4A40-9917-9722FAAB3B2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7CDD-E7A2-4927-B988-2C5500D6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8/20/2020 11:51 AM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C255-68A1-4A94-8DC9-282C3B93D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7FFD7-6184-47F1-BCC8-A38E60E48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9364-E79A-4472-8BAF-40E024A6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24C1B-6A11-4F20-9797-4309174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97D3-ED2B-4EB4-B526-F016E139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7B82-99A7-422C-9A01-576F7C0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24E07-903E-4E36-9829-B4D395BA2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6D91-8C1A-403F-BE4D-1ADEBFEF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334C-D13C-4804-9706-F07D692D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1FAC-CB16-4FCF-9EE0-6DF8FBB6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29880-EF88-49A3-A4B2-7C9C786EC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0F7C2-0446-406C-988A-E63C01C42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EEDA-971B-4620-AF86-D3660192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9FA6D-0A53-4263-A83E-AEA29816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7B68F-4016-422E-9996-1E110BAA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FB573-75EA-DA41-B47D-A2465DF65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r="42150" b="21723"/>
          <a:stretch/>
        </p:blipFill>
        <p:spPr>
          <a:xfrm>
            <a:off x="9456515" y="1674412"/>
            <a:ext cx="2735485" cy="51835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C0933D-603B-1C47-9CD1-16AE909C837D}"/>
              </a:ext>
            </a:extLst>
          </p:cNvPr>
          <p:cNvSpPr/>
          <p:nvPr userDrawn="1"/>
        </p:nvSpPr>
        <p:spPr>
          <a:xfrm>
            <a:off x="-1" y="0"/>
            <a:ext cx="12192001" cy="1674412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F7C23-B506-714C-AEFC-E88333D629E8}"/>
              </a:ext>
            </a:extLst>
          </p:cNvPr>
          <p:cNvSpPr/>
          <p:nvPr userDrawn="1"/>
        </p:nvSpPr>
        <p:spPr>
          <a:xfrm>
            <a:off x="9456515" y="0"/>
            <a:ext cx="2735483" cy="1674412"/>
          </a:xfrm>
          <a:prstGeom prst="rect">
            <a:avLst/>
          </a:prstGeom>
          <a:solidFill>
            <a:srgbClr val="243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A36AF-A069-5F41-A02E-F4FEDE3E2A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25" y="301892"/>
            <a:ext cx="2413552" cy="1081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A2CDFB-6C8D-BE4A-AE05-23C8592C7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"/>
          <a:stretch/>
        </p:blipFill>
        <p:spPr>
          <a:xfrm>
            <a:off x="12349481" y="1674412"/>
            <a:ext cx="4289828" cy="35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070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C0933D-603B-1C47-9CD1-16AE909C837D}"/>
              </a:ext>
            </a:extLst>
          </p:cNvPr>
          <p:cNvSpPr/>
          <p:nvPr userDrawn="1"/>
        </p:nvSpPr>
        <p:spPr>
          <a:xfrm>
            <a:off x="-1" y="1"/>
            <a:ext cx="2250141" cy="6885830"/>
          </a:xfrm>
          <a:prstGeom prst="rect">
            <a:avLst/>
          </a:prstGeom>
          <a:solidFill>
            <a:srgbClr val="243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88EC3D-F771-BB43-924E-BB3DCFF2D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6" y="254001"/>
            <a:ext cx="1809078" cy="810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A16F0-8325-4D48-8201-48565AFC7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"/>
          <a:stretch/>
        </p:blipFill>
        <p:spPr>
          <a:xfrm>
            <a:off x="12349481" y="1674412"/>
            <a:ext cx="4289828" cy="35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96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0E4F-B11F-4BB5-82BB-C2A499FF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61AB-946C-4BD2-9ACE-CE9FFAF4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A3B99-D134-49F7-8305-1F775902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93105-FBC7-413B-95A4-12C2E453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C909A-015D-4751-A201-A0AD4874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34B4-432E-4C7F-A855-78BF7CD8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D9C61-40F5-4ED0-A4E1-CED6074A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D262E-1405-4868-B507-7C314B89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08E8D-2073-4F7A-AC08-9FC2CBCF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DF65-6E2A-4073-AF4A-66424723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243D-CF44-428F-B475-02FF49F9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3612-23BA-4E8F-B550-2E23829CA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33CAE-56B6-495E-8FAF-3F91EF172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6537-8852-4876-A43B-95076E4F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9238-52E7-4E9C-BBA0-17048CF4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D1E95-00E9-4997-B389-AD5E3B75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AF16-10AD-4BC5-8DDD-43090CA3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B3470-B5E2-4517-A98C-948433345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F8F72-0460-4008-85F7-915C71D48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299F4-6C49-44A7-8776-56EE3CD2D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A9E4A-2BDE-4000-B784-D8B94A51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8F518-4B6F-41F0-BB3B-FDE6A62B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39FC5-4D2C-4C94-8D2D-5EE6E9AC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62973-C147-4E48-8DD5-628E8A37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9B27-ECBF-4D27-8FDD-71DE44C8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B4CBA-76F9-4F51-96EB-0CEF04FA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D6AFB-C30E-40FA-A12B-38AC8A22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E9DD1-19FA-4CBC-BFB9-500E8D74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9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2798D-E8E6-469D-B444-905CEAF9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784D-AD82-4C12-8C56-B9BFE01F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F1FEA-FE03-4D6E-B00F-A88D203C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E330-075A-4240-B955-3CF7AEDE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1EDC-86B1-44E9-98D4-829D1A9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31E07-EDBC-47E1-BE53-0A9712CB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E3C7-1A2C-42D9-A954-7D3F8026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C69C6-FBEF-4EBB-ACA6-F023D397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7D41A-89A5-49D6-B3D1-12C3493E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414E-E15D-4C96-B200-03BF4987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B55C-67D5-41B8-A89A-69D5A4821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14C81-8394-4DE3-B082-65778AC8F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874C6-7F92-4E84-8FFF-EED77495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3EAC5-A1BF-4640-99D3-F477BAFE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09D97-A153-4616-A408-B320A03B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135A0-83F9-4218-B9DB-9D4DAF4C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28B39-6C86-4592-B3B8-F0AB336A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4F9F-4CC0-4FC3-BAB8-32AFE8F09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8CE9-645F-4F7E-85D9-42E2A666211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12F6-3F5E-4827-A9BB-6F7785170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A7C00-BAF1-46D0-B7FA-F5B536363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3B9C-CE0D-40BB-9B14-2ABF261B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blog.microsoft.com/en-us/2016/06/new-research-highlights-most-in-demand-job-skil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microsoft.com/security/blog/2019/08/23/gartner-names-microsoft-a-leader-in-2019-endpoint-protection-platforms-magic-quadrant/" TargetMode="External"/><Relationship Id="rId4" Type="http://schemas.openxmlformats.org/officeDocument/2006/relationships/hyperlink" Target="https://blog.linkedin.com/2018/may/10/the-linkedin-guide-to-getting-hired-in-2018?trk=li_li_namer_bcs_alwayson18_linkedin_grad_report&amp;linkId=1000000023819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164502" y="1693802"/>
            <a:ext cx="6345153" cy="7694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Windows 10 devices meet every usage case and budget – Starting at $219(USA)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your favorite desktop OR web applications, Work online or offline, be compatible with USB peripherals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Meet your school’s Microsoft  Software needs via a single M365 license (Windows 10, O365 and EMS)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Take advantage of Student Use Benefits – license 100% of faculty &amp; staff – student licenses are free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36887" y="3853128"/>
            <a:ext cx="1302256" cy="2372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1700"/>
              </a:lnSpc>
              <a:spcBef>
                <a:spcPts val="0"/>
              </a:spcBef>
            </a:pPr>
            <a:r>
              <a:rPr lang="en-US" sz="1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…A Microsoft solution for education is about enabling better learning outcomes for students and teachers through a rich, productive and secure platform with devices, apps and resources to suit every need, budget and learning style.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DF5225-A442-4F51-9A45-1862B8DA882A}"/>
              </a:ext>
            </a:extLst>
          </p:cNvPr>
          <p:cNvSpPr/>
          <p:nvPr/>
        </p:nvSpPr>
        <p:spPr>
          <a:xfrm>
            <a:off x="2702950" y="392655"/>
            <a:ext cx="750678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600">
                <a:solidFill>
                  <a:srgbClr val="0078D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Microsoft Education</a:t>
            </a:r>
          </a:p>
          <a:p>
            <a:r>
              <a:rPr lang="en-US">
                <a:solidFill>
                  <a:srgbClr val="243A5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Driving Learning Outcomes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4960B-984E-8444-8001-4117FD21533D}"/>
              </a:ext>
            </a:extLst>
          </p:cNvPr>
          <p:cNvSpPr/>
          <p:nvPr/>
        </p:nvSpPr>
        <p:spPr>
          <a:xfrm>
            <a:off x="3433034" y="2205846"/>
            <a:ext cx="22381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>
                <a:solidFill>
                  <a:srgbClr val="243A5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Affordable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6D5CC-7202-F240-A7E0-14538DF99857}"/>
              </a:ext>
            </a:extLst>
          </p:cNvPr>
          <p:cNvSpPr/>
          <p:nvPr/>
        </p:nvSpPr>
        <p:spPr>
          <a:xfrm>
            <a:off x="3447453" y="1383639"/>
            <a:ext cx="500137" cy="1046440"/>
          </a:xfrm>
          <a:prstGeom prst="rect">
            <a:avLst/>
          </a:prstGeom>
        </p:spPr>
        <p:txBody>
          <a:bodyPr wrap="none" lIns="0" tIns="0" rIns="0" bIns="91440" anchor="b" anchorCtr="0">
            <a:spAutoFit/>
          </a:bodyPr>
          <a:lstStyle/>
          <a:p>
            <a:r>
              <a:rPr lang="en-US" sz="6200" spc="-50">
                <a:ln w="12700">
                  <a:noFill/>
                </a:ln>
                <a:solidFill>
                  <a:srgbClr val="0078D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2BEC6BF5-5B40-CB40-9F18-5BBAC52C0A3C}"/>
              </a:ext>
            </a:extLst>
          </p:cNvPr>
          <p:cNvSpPr txBox="1">
            <a:spLocks/>
          </p:cNvSpPr>
          <p:nvPr/>
        </p:nvSpPr>
        <p:spPr>
          <a:xfrm>
            <a:off x="5165574" y="2887732"/>
            <a:ext cx="6344081" cy="7694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Set up, deployment and management made easy with Intune for Education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 more devices from a single web-based interface – works with MacOS, iOS &amp; Android*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Flexibly manage Windows updates, applications, users, devices and licenses 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 a simple, single sign on for all users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849AFF-EDD9-C446-A4E1-F81D1A3818F8}"/>
              </a:ext>
            </a:extLst>
          </p:cNvPr>
          <p:cNvSpPr/>
          <p:nvPr/>
        </p:nvSpPr>
        <p:spPr>
          <a:xfrm>
            <a:off x="3433034" y="3454331"/>
            <a:ext cx="22381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>
                <a:solidFill>
                  <a:srgbClr val="243A5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Manageable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ABFFDB-4793-D647-965D-C525EF833D2F}"/>
              </a:ext>
            </a:extLst>
          </p:cNvPr>
          <p:cNvSpPr/>
          <p:nvPr/>
        </p:nvSpPr>
        <p:spPr>
          <a:xfrm>
            <a:off x="3411593" y="2641089"/>
            <a:ext cx="681277" cy="1046440"/>
          </a:xfrm>
          <a:prstGeom prst="rect">
            <a:avLst/>
          </a:prstGeom>
        </p:spPr>
        <p:txBody>
          <a:bodyPr wrap="none" lIns="0" tIns="0" rIns="0" bIns="91440" anchor="b" anchorCtr="0">
            <a:spAutoFit/>
          </a:bodyPr>
          <a:lstStyle/>
          <a:p>
            <a:r>
              <a:rPr lang="en-US" sz="6200" spc="-50">
                <a:ln w="12700">
                  <a:noFill/>
                </a:ln>
                <a:solidFill>
                  <a:srgbClr val="0078D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50DE55C7-D9EF-154F-8D78-056C01A5D99F}"/>
              </a:ext>
            </a:extLst>
          </p:cNvPr>
          <p:cNvSpPr txBox="1">
            <a:spLocks/>
          </p:cNvSpPr>
          <p:nvPr/>
        </p:nvSpPr>
        <p:spPr>
          <a:xfrm>
            <a:off x="5165574" y="4076396"/>
            <a:ext cx="5705201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Office365 can help prepare students for the jobs of today and tomorrow**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Nurture much needed soft skills; Collaboration, Creativity, Critical Thinking and Computational Thinking with Minecraft Education Edition and more…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Collaborate in real-time with Microsoft Teams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Create Inclusive and Accessible Classrooms – with tools like Immersive Reader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DEDAC5-94BA-DB4A-B820-6A6284915EA0}"/>
              </a:ext>
            </a:extLst>
          </p:cNvPr>
          <p:cNvSpPr/>
          <p:nvPr/>
        </p:nvSpPr>
        <p:spPr>
          <a:xfrm>
            <a:off x="3433034" y="4729303"/>
            <a:ext cx="22381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>
                <a:solidFill>
                  <a:srgbClr val="243A5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Productive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6787BD-5FEB-994B-A6D2-923ECF8DA22A}"/>
              </a:ext>
            </a:extLst>
          </p:cNvPr>
          <p:cNvSpPr/>
          <p:nvPr/>
        </p:nvSpPr>
        <p:spPr>
          <a:xfrm>
            <a:off x="3411593" y="3907096"/>
            <a:ext cx="432811" cy="1046440"/>
          </a:xfrm>
          <a:prstGeom prst="rect">
            <a:avLst/>
          </a:prstGeom>
        </p:spPr>
        <p:txBody>
          <a:bodyPr wrap="none" lIns="0" tIns="0" rIns="0" bIns="91440" anchor="b" anchorCtr="0">
            <a:spAutoFit/>
          </a:bodyPr>
          <a:lstStyle/>
          <a:p>
            <a:r>
              <a:rPr lang="en-US" sz="6200" spc="-50">
                <a:ln w="12700">
                  <a:noFill/>
                </a:ln>
                <a:solidFill>
                  <a:srgbClr val="0078D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E805B85C-3AC3-F94C-B1BF-90DD1299D1D4}"/>
              </a:ext>
            </a:extLst>
          </p:cNvPr>
          <p:cNvSpPr txBox="1">
            <a:spLocks/>
          </p:cNvSpPr>
          <p:nvPr/>
        </p:nvSpPr>
        <p:spPr>
          <a:xfrm>
            <a:off x="5165574" y="5434487"/>
            <a:ext cx="5316573" cy="7694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Windows Defender SmartScreen helps protect students from unsafe websites and downloads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Multi-Factor Authentication adds an extra layer of security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Built in threat protection – Windows Defender anti-virus helps detect and block malware</a:t>
            </a:r>
          </a:p>
          <a:p>
            <a:pPr marL="100584" lvl="1" indent="-10058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90000"/>
            </a:pPr>
            <a:r>
              <a:rPr lang="en-US" sz="10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GARTNER 2019 – Microsoft is a leader in Endpoint Protection Platforms Security***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143213-310D-654D-BA3E-A52E8C243411}"/>
              </a:ext>
            </a:extLst>
          </p:cNvPr>
          <p:cNvSpPr/>
          <p:nvPr/>
        </p:nvSpPr>
        <p:spPr>
          <a:xfrm>
            <a:off x="3433034" y="6002888"/>
            <a:ext cx="22381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>
                <a:solidFill>
                  <a:srgbClr val="243A5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Secure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C036EE-6C16-3542-B92B-F416639376BF}"/>
              </a:ext>
            </a:extLst>
          </p:cNvPr>
          <p:cNvSpPr/>
          <p:nvPr/>
        </p:nvSpPr>
        <p:spPr>
          <a:xfrm>
            <a:off x="3447453" y="5180681"/>
            <a:ext cx="402354" cy="1046440"/>
          </a:xfrm>
          <a:prstGeom prst="rect">
            <a:avLst/>
          </a:prstGeom>
        </p:spPr>
        <p:txBody>
          <a:bodyPr wrap="none" lIns="0" tIns="0" rIns="0" bIns="91440" anchor="b" anchorCtr="0">
            <a:spAutoFit/>
          </a:bodyPr>
          <a:lstStyle/>
          <a:p>
            <a:r>
              <a:rPr lang="en-US" sz="6200" spc="-50">
                <a:ln w="12700">
                  <a:noFill/>
                </a:ln>
                <a:solidFill>
                  <a:srgbClr val="0078D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4950F7-668E-0C45-AF3A-B0C1B126B10A}"/>
              </a:ext>
            </a:extLst>
          </p:cNvPr>
          <p:cNvSpPr txBox="1"/>
          <p:nvPr/>
        </p:nvSpPr>
        <p:spPr>
          <a:xfrm>
            <a:off x="10416701" y="6344637"/>
            <a:ext cx="15266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5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* Intune for Education includes Intune which supports MacOS, iOS and Android devices</a:t>
            </a:r>
            <a:endParaRPr lang="en-US" sz="500">
              <a:solidFill>
                <a:srgbClr val="2F2F2F"/>
              </a:solidFill>
              <a:latin typeface="Segoe UI Semilight" panose="020B0402040204020203" pitchFamily="34" charset="0"/>
              <a:cs typeface="Segoe UI Semilight" panose="020B04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600"/>
              </a:lnSpc>
            </a:pPr>
            <a:r>
              <a:rPr lang="en-US" sz="5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** </a:t>
            </a:r>
            <a:r>
              <a:rPr lang="en-US" sz="500" u="sng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 LinkedIn Guide to getting Hired</a:t>
            </a:r>
            <a:endParaRPr lang="en-US" sz="500">
              <a:solidFill>
                <a:srgbClr val="2F2F2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ts val="600"/>
              </a:lnSpc>
            </a:pPr>
            <a:r>
              <a:rPr lang="en-US" sz="500">
                <a:solidFill>
                  <a:srgbClr val="2F2F2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*** </a:t>
            </a:r>
            <a:r>
              <a:rPr lang="en-US" sz="500">
                <a:hlinkClick r:id="rId5"/>
              </a:rPr>
              <a:t>Gartner 2019 Study Endpoint Protection Platforms</a:t>
            </a:r>
            <a:endParaRPr lang="en-US" sz="500">
              <a:solidFill>
                <a:srgbClr val="2F2F2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F680426-A5F1-FD47-AAA1-1F7B089C5771}"/>
              </a:ext>
            </a:extLst>
          </p:cNvPr>
          <p:cNvCxnSpPr>
            <a:cxnSpLocks/>
          </p:cNvCxnSpPr>
          <p:nvPr/>
        </p:nvCxnSpPr>
        <p:spPr>
          <a:xfrm>
            <a:off x="2698914" y="2636582"/>
            <a:ext cx="8393627" cy="0"/>
          </a:xfrm>
          <a:prstGeom prst="line">
            <a:avLst/>
          </a:prstGeom>
          <a:ln w="12700">
            <a:solidFill>
              <a:srgbClr val="D2D2D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A7A1D-F270-6545-A997-3530649AB965}"/>
              </a:ext>
            </a:extLst>
          </p:cNvPr>
          <p:cNvCxnSpPr>
            <a:cxnSpLocks/>
          </p:cNvCxnSpPr>
          <p:nvPr/>
        </p:nvCxnSpPr>
        <p:spPr>
          <a:xfrm>
            <a:off x="2698914" y="3883612"/>
            <a:ext cx="8393627" cy="0"/>
          </a:xfrm>
          <a:prstGeom prst="line">
            <a:avLst/>
          </a:prstGeom>
          <a:ln w="12700">
            <a:solidFill>
              <a:srgbClr val="D2D2D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D5F8198-57D0-854E-A075-26D2548B5001}"/>
              </a:ext>
            </a:extLst>
          </p:cNvPr>
          <p:cNvCxnSpPr>
            <a:cxnSpLocks/>
          </p:cNvCxnSpPr>
          <p:nvPr/>
        </p:nvCxnSpPr>
        <p:spPr>
          <a:xfrm>
            <a:off x="2698914" y="5169939"/>
            <a:ext cx="8393627" cy="0"/>
          </a:xfrm>
          <a:prstGeom prst="line">
            <a:avLst/>
          </a:prstGeom>
          <a:ln w="12700">
            <a:solidFill>
              <a:srgbClr val="D2D2D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oney_2" title="Icon of a dollar sign with an arrow around it pointing clockwise">
            <a:extLst>
              <a:ext uri="{FF2B5EF4-FFF2-40B4-BE49-F238E27FC236}">
                <a16:creationId xmlns:a16="http://schemas.microsoft.com/office/drawing/2014/main" id="{2A2C33D4-F2D1-3D4C-A2FC-C56359619D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09801" y="1730832"/>
            <a:ext cx="514613" cy="542596"/>
          </a:xfrm>
          <a:custGeom>
            <a:avLst/>
            <a:gdLst>
              <a:gd name="T0" fmla="*/ 307 w 307"/>
              <a:gd name="T1" fmla="*/ 163 h 326"/>
              <a:gd name="T2" fmla="*/ 282 w 307"/>
              <a:gd name="T3" fmla="*/ 244 h 326"/>
              <a:gd name="T4" fmla="*/ 82 w 307"/>
              <a:gd name="T5" fmla="*/ 281 h 326"/>
              <a:gd name="T6" fmla="*/ 45 w 307"/>
              <a:gd name="T7" fmla="*/ 82 h 326"/>
              <a:gd name="T8" fmla="*/ 245 w 307"/>
              <a:gd name="T9" fmla="*/ 45 h 326"/>
              <a:gd name="T10" fmla="*/ 297 w 307"/>
              <a:gd name="T11" fmla="*/ 110 h 326"/>
              <a:gd name="T12" fmla="*/ 257 w 307"/>
              <a:gd name="T13" fmla="*/ 99 h 326"/>
              <a:gd name="T14" fmla="*/ 297 w 307"/>
              <a:gd name="T15" fmla="*/ 109 h 326"/>
              <a:gd name="T16" fmla="*/ 307 w 307"/>
              <a:gd name="T17" fmla="*/ 70 h 326"/>
              <a:gd name="T18" fmla="*/ 126 w 307"/>
              <a:gd name="T19" fmla="*/ 199 h 326"/>
              <a:gd name="T20" fmla="*/ 182 w 307"/>
              <a:gd name="T21" fmla="*/ 199 h 326"/>
              <a:gd name="T22" fmla="*/ 202 w 307"/>
              <a:gd name="T23" fmla="*/ 179 h 326"/>
              <a:gd name="T24" fmla="*/ 182 w 307"/>
              <a:gd name="T25" fmla="*/ 158 h 326"/>
              <a:gd name="T26" fmla="*/ 147 w 307"/>
              <a:gd name="T27" fmla="*/ 158 h 326"/>
              <a:gd name="T28" fmla="*/ 126 w 307"/>
              <a:gd name="T29" fmla="*/ 137 h 326"/>
              <a:gd name="T30" fmla="*/ 147 w 307"/>
              <a:gd name="T31" fmla="*/ 117 h 326"/>
              <a:gd name="T32" fmla="*/ 201 w 307"/>
              <a:gd name="T33" fmla="*/ 117 h 326"/>
              <a:gd name="T34" fmla="*/ 164 w 307"/>
              <a:gd name="T35" fmla="*/ 88 h 326"/>
              <a:gd name="T36" fmla="*/ 164 w 307"/>
              <a:gd name="T37" fmla="*/ 2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7" h="326">
                <a:moveTo>
                  <a:pt x="307" y="163"/>
                </a:moveTo>
                <a:cubicBezTo>
                  <a:pt x="307" y="191"/>
                  <a:pt x="299" y="219"/>
                  <a:pt x="282" y="244"/>
                </a:cubicBezTo>
                <a:cubicBezTo>
                  <a:pt x="237" y="310"/>
                  <a:pt x="148" y="326"/>
                  <a:pt x="82" y="281"/>
                </a:cubicBezTo>
                <a:cubicBezTo>
                  <a:pt x="17" y="236"/>
                  <a:pt x="0" y="147"/>
                  <a:pt x="45" y="82"/>
                </a:cubicBezTo>
                <a:cubicBezTo>
                  <a:pt x="90" y="16"/>
                  <a:pt x="179" y="0"/>
                  <a:pt x="245" y="45"/>
                </a:cubicBezTo>
                <a:cubicBezTo>
                  <a:pt x="269" y="61"/>
                  <a:pt x="287" y="84"/>
                  <a:pt x="297" y="110"/>
                </a:cubicBezTo>
                <a:moveTo>
                  <a:pt x="257" y="99"/>
                </a:moveTo>
                <a:cubicBezTo>
                  <a:pt x="297" y="109"/>
                  <a:pt x="297" y="109"/>
                  <a:pt x="297" y="109"/>
                </a:cubicBezTo>
                <a:cubicBezTo>
                  <a:pt x="307" y="70"/>
                  <a:pt x="307" y="70"/>
                  <a:pt x="307" y="70"/>
                </a:cubicBezTo>
                <a:moveTo>
                  <a:pt x="126" y="199"/>
                </a:moveTo>
                <a:cubicBezTo>
                  <a:pt x="182" y="199"/>
                  <a:pt x="182" y="199"/>
                  <a:pt x="182" y="199"/>
                </a:cubicBezTo>
                <a:cubicBezTo>
                  <a:pt x="193" y="199"/>
                  <a:pt x="202" y="190"/>
                  <a:pt x="202" y="179"/>
                </a:cubicBezTo>
                <a:cubicBezTo>
                  <a:pt x="202" y="168"/>
                  <a:pt x="193" y="158"/>
                  <a:pt x="182" y="158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36" y="158"/>
                  <a:pt x="126" y="148"/>
                  <a:pt x="126" y="137"/>
                </a:cubicBezTo>
                <a:cubicBezTo>
                  <a:pt x="126" y="126"/>
                  <a:pt x="136" y="117"/>
                  <a:pt x="147" y="117"/>
                </a:cubicBezTo>
                <a:cubicBezTo>
                  <a:pt x="201" y="117"/>
                  <a:pt x="201" y="117"/>
                  <a:pt x="201" y="117"/>
                </a:cubicBezTo>
                <a:moveTo>
                  <a:pt x="164" y="88"/>
                </a:moveTo>
                <a:cubicBezTo>
                  <a:pt x="164" y="226"/>
                  <a:pt x="164" y="226"/>
                  <a:pt x="164" y="226"/>
                </a:cubicBezTo>
              </a:path>
            </a:pathLst>
          </a:custGeom>
          <a:noFill/>
          <a:ln w="158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39" name="monitor_3" title="Icon of a monitor with a checkmark on the lower right corner">
            <a:extLst>
              <a:ext uri="{FF2B5EF4-FFF2-40B4-BE49-F238E27FC236}">
                <a16:creationId xmlns:a16="http://schemas.microsoft.com/office/drawing/2014/main" id="{EF78B8B5-2215-EE4E-9E32-008D16C3EB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09800" y="3097488"/>
            <a:ext cx="503727" cy="403979"/>
          </a:xfrm>
          <a:custGeom>
            <a:avLst/>
            <a:gdLst>
              <a:gd name="T0" fmla="*/ 404 w 404"/>
              <a:gd name="T1" fmla="*/ 223 h 324"/>
              <a:gd name="T2" fmla="*/ 304 w 404"/>
              <a:gd name="T3" fmla="*/ 324 h 324"/>
              <a:gd name="T4" fmla="*/ 256 w 404"/>
              <a:gd name="T5" fmla="*/ 276 h 324"/>
              <a:gd name="T6" fmla="*/ 386 w 404"/>
              <a:gd name="T7" fmla="*/ 171 h 324"/>
              <a:gd name="T8" fmla="*/ 386 w 404"/>
              <a:gd name="T9" fmla="*/ 0 h 324"/>
              <a:gd name="T10" fmla="*/ 0 w 404"/>
              <a:gd name="T11" fmla="*/ 0 h 324"/>
              <a:gd name="T12" fmla="*/ 0 w 404"/>
              <a:gd name="T13" fmla="*/ 223 h 324"/>
              <a:gd name="T14" fmla="*/ 330 w 404"/>
              <a:gd name="T15" fmla="*/ 223 h 324"/>
              <a:gd name="T16" fmla="*/ 117 w 404"/>
              <a:gd name="T17" fmla="*/ 285 h 324"/>
              <a:gd name="T18" fmla="*/ 190 w 404"/>
              <a:gd name="T19" fmla="*/ 285 h 324"/>
              <a:gd name="T20" fmla="*/ 190 w 404"/>
              <a:gd name="T21" fmla="*/ 22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4" h="324">
                <a:moveTo>
                  <a:pt x="404" y="223"/>
                </a:moveTo>
                <a:lnTo>
                  <a:pt x="304" y="324"/>
                </a:lnTo>
                <a:lnTo>
                  <a:pt x="256" y="276"/>
                </a:lnTo>
                <a:moveTo>
                  <a:pt x="386" y="171"/>
                </a:moveTo>
                <a:lnTo>
                  <a:pt x="386" y="0"/>
                </a:lnTo>
                <a:lnTo>
                  <a:pt x="0" y="0"/>
                </a:lnTo>
                <a:lnTo>
                  <a:pt x="0" y="223"/>
                </a:lnTo>
                <a:lnTo>
                  <a:pt x="330" y="223"/>
                </a:lnTo>
                <a:moveTo>
                  <a:pt x="117" y="285"/>
                </a:moveTo>
                <a:lnTo>
                  <a:pt x="190" y="285"/>
                </a:lnTo>
                <a:lnTo>
                  <a:pt x="190" y="223"/>
                </a:lnTo>
              </a:path>
            </a:pathLst>
          </a:custGeom>
          <a:noFill/>
          <a:ln w="15875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ock" title="Icon of a padlock">
            <a:extLst>
              <a:ext uri="{FF2B5EF4-FFF2-40B4-BE49-F238E27FC236}">
                <a16:creationId xmlns:a16="http://schemas.microsoft.com/office/drawing/2014/main" id="{44D0EB33-D5C2-9E41-A073-8BC47F608B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38600" y="5579314"/>
            <a:ext cx="334024" cy="466847"/>
          </a:xfrm>
          <a:custGeom>
            <a:avLst/>
            <a:gdLst>
              <a:gd name="T0" fmla="*/ 239 w 239"/>
              <a:gd name="T1" fmla="*/ 335 h 335"/>
              <a:gd name="T2" fmla="*/ 0 w 239"/>
              <a:gd name="T3" fmla="*/ 335 h 335"/>
              <a:gd name="T4" fmla="*/ 0 w 239"/>
              <a:gd name="T5" fmla="*/ 157 h 335"/>
              <a:gd name="T6" fmla="*/ 239 w 239"/>
              <a:gd name="T7" fmla="*/ 157 h 335"/>
              <a:gd name="T8" fmla="*/ 239 w 239"/>
              <a:gd name="T9" fmla="*/ 335 h 335"/>
              <a:gd name="T10" fmla="*/ 196 w 239"/>
              <a:gd name="T11" fmla="*/ 157 h 335"/>
              <a:gd name="T12" fmla="*/ 196 w 239"/>
              <a:gd name="T13" fmla="*/ 75 h 335"/>
              <a:gd name="T14" fmla="*/ 121 w 239"/>
              <a:gd name="T15" fmla="*/ 0 h 335"/>
              <a:gd name="T16" fmla="*/ 46 w 239"/>
              <a:gd name="T17" fmla="*/ 75 h 335"/>
              <a:gd name="T18" fmla="*/ 46 w 239"/>
              <a:gd name="T19" fmla="*/ 15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9" h="335">
                <a:moveTo>
                  <a:pt x="239" y="335"/>
                </a:moveTo>
                <a:cubicBezTo>
                  <a:pt x="0" y="335"/>
                  <a:pt x="0" y="335"/>
                  <a:pt x="0" y="335"/>
                </a:cubicBezTo>
                <a:cubicBezTo>
                  <a:pt x="0" y="157"/>
                  <a:pt x="0" y="157"/>
                  <a:pt x="0" y="157"/>
                </a:cubicBezTo>
                <a:cubicBezTo>
                  <a:pt x="239" y="157"/>
                  <a:pt x="239" y="157"/>
                  <a:pt x="239" y="157"/>
                </a:cubicBezTo>
                <a:lnTo>
                  <a:pt x="239" y="335"/>
                </a:lnTo>
                <a:close/>
                <a:moveTo>
                  <a:pt x="196" y="157"/>
                </a:moveTo>
                <a:cubicBezTo>
                  <a:pt x="196" y="75"/>
                  <a:pt x="196" y="75"/>
                  <a:pt x="196" y="75"/>
                </a:cubicBezTo>
                <a:cubicBezTo>
                  <a:pt x="196" y="34"/>
                  <a:pt x="163" y="0"/>
                  <a:pt x="121" y="0"/>
                </a:cubicBezTo>
                <a:cubicBezTo>
                  <a:pt x="79" y="0"/>
                  <a:pt x="46" y="34"/>
                  <a:pt x="46" y="75"/>
                </a:cubicBezTo>
                <a:cubicBezTo>
                  <a:pt x="46" y="157"/>
                  <a:pt x="46" y="157"/>
                  <a:pt x="46" y="157"/>
                </a:cubicBezTo>
              </a:path>
            </a:pathLst>
          </a:custGeom>
          <a:noFill/>
          <a:ln w="15875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ghtningBolt_E945" title="Icon of a lightning bolt">
            <a:extLst>
              <a:ext uri="{FF2B5EF4-FFF2-40B4-BE49-F238E27FC236}">
                <a16:creationId xmlns:a16="http://schemas.microsoft.com/office/drawing/2014/main" id="{9C0F1B7C-1785-624B-8521-4EA6446F69C4}"/>
              </a:ext>
            </a:extLst>
          </p:cNvPr>
          <p:cNvSpPr>
            <a:spLocks noChangeAspect="1"/>
          </p:cNvSpPr>
          <p:nvPr/>
        </p:nvSpPr>
        <p:spPr bwMode="auto">
          <a:xfrm>
            <a:off x="2833522" y="4321475"/>
            <a:ext cx="324688" cy="453092"/>
          </a:xfrm>
          <a:custGeom>
            <a:avLst/>
            <a:gdLst>
              <a:gd name="T0" fmla="*/ 481 w 2961"/>
              <a:gd name="T1" fmla="*/ 4132 h 4132"/>
              <a:gd name="T2" fmla="*/ 2961 w 2961"/>
              <a:gd name="T3" fmla="*/ 1653 h 4132"/>
              <a:gd name="T4" fmla="*/ 1652 w 2961"/>
              <a:gd name="T5" fmla="*/ 1653 h 4132"/>
              <a:gd name="T6" fmla="*/ 2479 w 2961"/>
              <a:gd name="T7" fmla="*/ 0 h 4132"/>
              <a:gd name="T8" fmla="*/ 1239 w 2961"/>
              <a:gd name="T9" fmla="*/ 0 h 4132"/>
              <a:gd name="T10" fmla="*/ 0 w 2961"/>
              <a:gd name="T11" fmla="*/ 2479 h 4132"/>
              <a:gd name="T12" fmla="*/ 964 w 2961"/>
              <a:gd name="T13" fmla="*/ 2479 h 4132"/>
              <a:gd name="T14" fmla="*/ 137 w 2961"/>
              <a:gd name="T15" fmla="*/ 4132 h 4132"/>
              <a:gd name="T16" fmla="*/ 481 w 2961"/>
              <a:gd name="T17" fmla="*/ 4132 h 4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1" h="4132">
                <a:moveTo>
                  <a:pt x="481" y="4132"/>
                </a:moveTo>
                <a:lnTo>
                  <a:pt x="2961" y="1653"/>
                </a:lnTo>
                <a:lnTo>
                  <a:pt x="1652" y="1653"/>
                </a:lnTo>
                <a:lnTo>
                  <a:pt x="2479" y="0"/>
                </a:lnTo>
                <a:lnTo>
                  <a:pt x="1239" y="0"/>
                </a:lnTo>
                <a:lnTo>
                  <a:pt x="0" y="2479"/>
                </a:lnTo>
                <a:lnTo>
                  <a:pt x="964" y="2479"/>
                </a:lnTo>
                <a:lnTo>
                  <a:pt x="137" y="4132"/>
                </a:lnTo>
                <a:lnTo>
                  <a:pt x="481" y="4132"/>
                </a:lnTo>
                <a:close/>
              </a:path>
            </a:pathLst>
          </a:custGeom>
          <a:noFill/>
          <a:ln w="15875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54C2FB-051A-F141-BC69-2E076F378687}"/>
              </a:ext>
            </a:extLst>
          </p:cNvPr>
          <p:cNvCxnSpPr>
            <a:cxnSpLocks/>
          </p:cNvCxnSpPr>
          <p:nvPr/>
        </p:nvCxnSpPr>
        <p:spPr>
          <a:xfrm flipH="1" flipV="1">
            <a:off x="4866676" y="1574470"/>
            <a:ext cx="10832" cy="4662382"/>
          </a:xfrm>
          <a:prstGeom prst="line">
            <a:avLst/>
          </a:prstGeom>
          <a:ln w="12700">
            <a:solidFill>
              <a:srgbClr val="D2D2D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a0d6f25-5d7a-40b7-9e93-0cbfd06f01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549F62B92146AA6B82CA9228E469" ma:contentTypeVersion="12" ma:contentTypeDescription="Create a new document." ma:contentTypeScope="" ma:versionID="f65b2926115cdd00c5a3ade7adb3bc45">
  <xsd:schema xmlns:xsd="http://www.w3.org/2001/XMLSchema" xmlns:xs="http://www.w3.org/2001/XMLSchema" xmlns:p="http://schemas.microsoft.com/office/2006/metadata/properties" xmlns:ns2="6a0d6f25-5d7a-40b7-9e93-0cbfd06f013a" xmlns:ns3="7e0b6b19-f2a0-48da-99b5-34c3f079df0e" targetNamespace="http://schemas.microsoft.com/office/2006/metadata/properties" ma:root="true" ma:fieldsID="19730bdb7604df6f0c5ea8ee11177af1" ns2:_="" ns3:_="">
    <xsd:import namespace="6a0d6f25-5d7a-40b7-9e93-0cbfd06f013a"/>
    <xsd:import namespace="7e0b6b19-f2a0-48da-99b5-34c3f079d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6f25-5d7a-40b7-9e93-0cbfd06f0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b6b19-f2a0-48da-99b5-34c3f079d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E4269-F29C-40BE-A831-E115384679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687B34-5A43-46C1-BF4E-9E45410810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345a765-4670-4f1b-81c7-bdd88b015931"/>
    <ds:schemaRef ds:uri="03be2507-20ec-47af-944d-946208db0325"/>
  </ds:schemaRefs>
</ds:datastoreItem>
</file>

<file path=customXml/itemProps3.xml><?xml version="1.0" encoding="utf-8"?>
<ds:datastoreItem xmlns:ds="http://schemas.openxmlformats.org/officeDocument/2006/customXml" ds:itemID="{CE731221-1444-404B-8070-AF71537CD6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Semilight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Raanan Schnitzer</dc:creator>
  <cp:lastModifiedBy>Joanne Torricelli</cp:lastModifiedBy>
  <cp:revision>2</cp:revision>
  <dcterms:created xsi:type="dcterms:W3CDTF">2020-03-25T00:58:57Z</dcterms:created>
  <dcterms:modified xsi:type="dcterms:W3CDTF">2020-08-20T15:51:20Z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raanans@microsoft.com</vt:lpwstr>
  </property>
  <property fmtid="{D5CDD505-2E9C-101B-9397-08002B2CF9AE}" pid="5" name="MSIP_Label_f42aa342-8706-4288-bd11-ebb85995028c_SetDate">
    <vt:lpwstr>2020-03-25T01:02:50.3959943Z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c8cd7697-f0af-4f9a-ab2b-f61a9cbcb4ac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0x010100A788549F62B92146AA6B82CA9228E469</vt:lpwstr>
  </property>
</Properties>
</file>